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5" r:id="rId3"/>
    <p:sldId id="265" r:id="rId4"/>
    <p:sldId id="261" r:id="rId5"/>
    <p:sldId id="286" r:id="rId6"/>
    <p:sldId id="267" r:id="rId7"/>
    <p:sldId id="256" r:id="rId8"/>
    <p:sldId id="289" r:id="rId9"/>
    <p:sldId id="290" r:id="rId10"/>
    <p:sldId id="263" r:id="rId11"/>
    <p:sldId id="293" r:id="rId12"/>
    <p:sldId id="277" r:id="rId13"/>
    <p:sldId id="302" r:id="rId14"/>
    <p:sldId id="292" r:id="rId15"/>
    <p:sldId id="294" r:id="rId16"/>
    <p:sldId id="295" r:id="rId17"/>
    <p:sldId id="297" r:id="rId18"/>
    <p:sldId id="298" r:id="rId19"/>
    <p:sldId id="299" r:id="rId20"/>
    <p:sldId id="262" r:id="rId21"/>
    <p:sldId id="287" r:id="rId22"/>
    <p:sldId id="288" r:id="rId23"/>
    <p:sldId id="300" r:id="rId24"/>
    <p:sldId id="301" r:id="rId25"/>
    <p:sldId id="259" r:id="rId26"/>
    <p:sldId id="28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CAD"/>
    <a:srgbClr val="2F7BFF"/>
    <a:srgbClr val="7290B9"/>
    <a:srgbClr val="56D8F7"/>
    <a:srgbClr val="1D7CAD"/>
    <a:srgbClr val="055076"/>
    <a:srgbClr val="38506A"/>
    <a:srgbClr val="7087A9"/>
    <a:srgbClr val="F5E7D2"/>
    <a:srgbClr val="9AA3A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42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F9AB1-EBFC-4F6D-AFCD-2FC64D23B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63A9BF-AF20-4DCF-BA4B-9C5E2CD4B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F2865-211E-467A-9026-DC12341E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FD7BAD-02B2-4F60-B508-81C5B441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01D20-C4A4-4CB2-AB5A-4CB5757A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6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797C5-C6D3-4DF0-8324-2E3E88A8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43328-EBF3-42FF-BB7F-8B4E54EDD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AD1A35-3954-4AD0-BDFB-51FC9B445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BDF219-DB83-404E-877A-084ADF8F5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734488-1A59-4D75-9C2F-00611FD3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27BEA-05AE-4FA9-9E19-3D043349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2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44ACC-DC47-4E95-90EF-27DA1421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1A6F44-4858-4606-BCBF-586575641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5AB1E9-8B5D-4C2E-B112-59A2CDACF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B3456A-8B72-4E08-9436-D7BA17BE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2E21B5-66F2-4FE8-9A8D-8B5BEFC4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4CB6E-3081-4549-8420-F7D50372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52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77B7D-4B00-4715-81C9-81421ACD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9A9E5-3C0A-408B-A7EF-E09A97779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01275-D364-40A9-9B0F-29AC48A8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E5748-22C0-47A6-AA99-4DA9FFAA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6F1835-244D-4F69-B336-5956D7D7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1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C819A-5F6B-4D10-AB05-85029C4E2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E9415-210C-4971-8816-12E98B55C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418EAB-28BC-4321-B358-6D0BEB83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19676-2DF1-47F4-92F2-D3A9EA80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E838AB-7A60-41CB-9DAB-3F1AAC64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20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6234D-AFDA-439B-9C70-C069CBC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6E7E7-B5A5-4E19-962D-73B058F4F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D6F67-6D6D-430B-B1AE-B48C9314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910FF-2F34-47FE-A025-9C035A411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0008B-F03B-4C8E-9F70-27152B2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6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00FEC-0E23-406A-8497-4E990E06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653F02-2F5A-4AB3-A8D3-997390AF6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85CFE-D5F3-4D41-B3E0-6D4535CA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1DAEC-F0CD-4C67-BEB2-BDD5D899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F66CB-5148-422A-92CD-5A6EC7A8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7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EE24A-3FA4-42D8-B6A4-4D8C5EAC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968E2-8938-4F03-B84A-CFD8B4582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E2CA2B-278C-48D6-ACC7-920F692C1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43CCE-1AA3-4D6B-BB92-752A2CB0E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C453D-7C1E-4619-8925-833BF5B5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F6867-B95C-44D8-B7FA-5D1B801F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5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6CF34-5F92-4335-B555-C314003D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B643A-CDF0-4482-9806-1B530B6A3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80E56-B4C9-434E-9170-7B2BAEAF6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192F8A-078D-41AE-B224-05029D61F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A589B3-6382-42A2-9380-B96D3CCD7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4EA8C6-A593-4F47-823F-185FDE0D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05D169-6350-4F6C-89AA-AE61F68F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389294-7BD2-4044-9AA4-44E9F9E0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3F36C-395A-4D44-A7F4-241E90E5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AD4D0E-5E18-4955-9944-644A16C5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A5E995-2E9D-4CD1-9779-D0F38A68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416AD-A776-4DA1-B789-A9FAD05F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72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08EFCD-CB48-49ED-AD14-03571B7A0C8B}"/>
              </a:ext>
            </a:extLst>
          </p:cNvPr>
          <p:cNvSpPr txBox="1"/>
          <p:nvPr userDrawn="1"/>
        </p:nvSpPr>
        <p:spPr>
          <a:xfrm>
            <a:off x="10006665" y="6588607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153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08EFCD-CB48-49ED-AD14-03571B7A0C8B}"/>
              </a:ext>
            </a:extLst>
          </p:cNvPr>
          <p:cNvSpPr txBox="1"/>
          <p:nvPr userDrawn="1"/>
        </p:nvSpPr>
        <p:spPr>
          <a:xfrm>
            <a:off x="10006665" y="6588607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9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343F77-4FF6-4110-BCD8-2AC59F11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AC1D86-9FF6-4F65-9F7C-1EEAAFE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D9D60-2BDB-4476-866E-A4C737D1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81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2C7E60-34B9-4801-AF3B-86092ECC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56186-4ED1-4F43-BB7F-689A3506C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05F844-B6C4-43CD-B05C-E5A8EFDC0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3918-0741-4F28-A4BF-F7941ABA1415}" type="datetimeFigureOut">
              <a:rPr lang="ko-KR" altLang="en-US" smtClean="0"/>
              <a:t>2022. 9. 4.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C89D6-8CC2-42FA-B045-E44E36DED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8B0EC-B06F-442B-8F3D-8EE462065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01745-EB78-4F40-9A93-5F6313439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079BB4-D947-489C-B0EE-757A399A0D37}"/>
              </a:ext>
            </a:extLst>
          </p:cNvPr>
          <p:cNvSpPr/>
          <p:nvPr/>
        </p:nvSpPr>
        <p:spPr>
          <a:xfrm>
            <a:off x="272716" y="320842"/>
            <a:ext cx="11646569" cy="6304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51EC6-6284-4450-9FE2-21B3456D3CCC}"/>
              </a:ext>
            </a:extLst>
          </p:cNvPr>
          <p:cNvSpPr txBox="1"/>
          <p:nvPr/>
        </p:nvSpPr>
        <p:spPr>
          <a:xfrm>
            <a:off x="1367783" y="2536448"/>
            <a:ext cx="9456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spc="-300" dirty="0" err="1">
                <a:solidFill>
                  <a:schemeClr val="bg1"/>
                </a:solidFill>
              </a:rPr>
              <a:t>국방단어</a:t>
            </a:r>
            <a:r>
              <a:rPr lang="ko-KR" altLang="en-US" sz="7200" b="1" spc="-300" dirty="0">
                <a:solidFill>
                  <a:schemeClr val="bg1"/>
                </a:solidFill>
              </a:rPr>
              <a:t> </a:t>
            </a:r>
            <a:r>
              <a:rPr lang="ko-KR" altLang="en-US" sz="7200" b="1" spc="-300" dirty="0" err="1">
                <a:solidFill>
                  <a:schemeClr val="bg1"/>
                </a:solidFill>
              </a:rPr>
              <a:t>교정체계</a:t>
            </a:r>
            <a:endParaRPr lang="ko-KR" altLang="en-US" sz="7200" b="1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48709-F3AA-405C-9CCB-1C5CB9A747B9}"/>
              </a:ext>
            </a:extLst>
          </p:cNvPr>
          <p:cNvSpPr txBox="1"/>
          <p:nvPr/>
        </p:nvSpPr>
        <p:spPr>
          <a:xfrm>
            <a:off x="4964921" y="3982998"/>
            <a:ext cx="2262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통하라 그리고 통했다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8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34BA56-552C-49AC-A00D-B117AC12BD36}"/>
              </a:ext>
            </a:extLst>
          </p:cNvPr>
          <p:cNvSpPr txBox="1"/>
          <p:nvPr/>
        </p:nvSpPr>
        <p:spPr>
          <a:xfrm>
            <a:off x="786063" y="2450721"/>
            <a:ext cx="1760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4">
                    <a:lumMod val="75000"/>
                  </a:schemeClr>
                </a:solidFill>
              </a:rPr>
              <a:t>Part 2, </a:t>
            </a:r>
            <a:endParaRPr lang="ko-KR" altLang="en-US" sz="4400" b="1" spc="-3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08C920-3055-4A29-AFE0-57F79A5A120F}"/>
              </a:ext>
            </a:extLst>
          </p:cNvPr>
          <p:cNvCxnSpPr/>
          <p:nvPr/>
        </p:nvCxnSpPr>
        <p:spPr>
          <a:xfrm>
            <a:off x="786062" y="3433011"/>
            <a:ext cx="8005011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BF30EB6-B97D-42D8-BD4C-4A73AE7AB185}"/>
              </a:ext>
            </a:extLst>
          </p:cNvPr>
          <p:cNvSpPr txBox="1"/>
          <p:nvPr/>
        </p:nvSpPr>
        <p:spPr>
          <a:xfrm>
            <a:off x="786062" y="3645861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75000"/>
                  </a:schemeClr>
                </a:solidFill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125916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3AC369E8-92B7-4474-8E50-73E4292616AA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8F11EA7-F2BC-47CB-92F2-289C07A5847B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D290EAB-1B57-4473-912D-20D015D3CFAF}"/>
              </a:ext>
            </a:extLst>
          </p:cNvPr>
          <p:cNvSpPr txBox="1"/>
          <p:nvPr/>
        </p:nvSpPr>
        <p:spPr>
          <a:xfrm>
            <a:off x="1042737" y="365341"/>
            <a:ext cx="3597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accent4">
                    <a:lumMod val="75000"/>
                  </a:schemeClr>
                </a:solidFill>
              </a:rPr>
              <a:t>국방 </a:t>
            </a:r>
            <a:r>
              <a:rPr lang="ko-KR" altLang="en-US" sz="3200" spc="-150" dirty="0" err="1">
                <a:solidFill>
                  <a:schemeClr val="accent4">
                    <a:lumMod val="75000"/>
                  </a:schemeClr>
                </a:solidFill>
              </a:rPr>
              <a:t>단어교정</a:t>
            </a:r>
            <a:r>
              <a:rPr lang="ko-KR" altLang="en-US" sz="3200" spc="-150" dirty="0">
                <a:solidFill>
                  <a:schemeClr val="accent4">
                    <a:lumMod val="75000"/>
                  </a:schemeClr>
                </a:solidFill>
              </a:rPr>
              <a:t> 체계</a:t>
            </a: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5C2D89A-6BDF-4DE5-BA6F-5FE0CA1C6CE4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8FB3A21-9023-4AF4-ADD1-4CC831ADF31C}"/>
              </a:ext>
            </a:extLst>
          </p:cNvPr>
          <p:cNvSpPr txBox="1"/>
          <p:nvPr/>
        </p:nvSpPr>
        <p:spPr>
          <a:xfrm>
            <a:off x="1042737" y="91001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4">
                    <a:lumMod val="75000"/>
                  </a:schemeClr>
                </a:solidFill>
              </a:rPr>
              <a:t>공공데이터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B6229E-D27E-3B4F-9BBB-F324315ED7C9}"/>
              </a:ext>
            </a:extLst>
          </p:cNvPr>
          <p:cNvGrpSpPr/>
          <p:nvPr/>
        </p:nvGrpSpPr>
        <p:grpSpPr>
          <a:xfrm>
            <a:off x="1010653" y="1696071"/>
            <a:ext cx="9173316" cy="731180"/>
            <a:chOff x="1042739" y="1718790"/>
            <a:chExt cx="10026316" cy="98453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B17327-2219-EE4D-93C9-1CBEFFCD8D0E}"/>
                </a:ext>
              </a:extLst>
            </p:cNvPr>
            <p:cNvSpPr/>
            <p:nvPr/>
          </p:nvSpPr>
          <p:spPr>
            <a:xfrm>
              <a:off x="1042739" y="1718790"/>
              <a:ext cx="1624634" cy="984534"/>
            </a:xfrm>
            <a:prstGeom prst="rect">
              <a:avLst/>
            </a:prstGeom>
            <a:solidFill>
              <a:srgbClr val="1D7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0480A38-487B-DF4E-B2BE-9E1C29F86D16}"/>
                </a:ext>
              </a:extLst>
            </p:cNvPr>
            <p:cNvSpPr/>
            <p:nvPr/>
          </p:nvSpPr>
          <p:spPr>
            <a:xfrm>
              <a:off x="2680862" y="1718791"/>
              <a:ext cx="8388193" cy="984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FD8F7A-59B6-1644-AADC-A8CFE95DCF0A}"/>
                </a:ext>
              </a:extLst>
            </p:cNvPr>
            <p:cNvSpPr txBox="1"/>
            <p:nvPr/>
          </p:nvSpPr>
          <p:spPr>
            <a:xfrm>
              <a:off x="1367665" y="1918670"/>
              <a:ext cx="9316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첫째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8A424E-535E-A54A-8DD7-E112128B9686}"/>
                </a:ext>
              </a:extLst>
            </p:cNvPr>
            <p:cNvSpPr txBox="1"/>
            <p:nvPr/>
          </p:nvSpPr>
          <p:spPr>
            <a:xfrm>
              <a:off x="3046211" y="1918671"/>
              <a:ext cx="56925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accent1"/>
                  </a:solidFill>
                </a:rPr>
                <a:t>국방부 </a:t>
              </a:r>
              <a:r>
                <a:rPr lang="ko-KR" altLang="en-US" sz="3200" spc="-300" dirty="0" err="1">
                  <a:solidFill>
                    <a:schemeClr val="accent1"/>
                  </a:solidFill>
                </a:rPr>
                <a:t>국방데이터</a:t>
              </a:r>
              <a:r>
                <a:rPr lang="ko-KR" altLang="en-US" sz="3200" spc="-300" dirty="0">
                  <a:solidFill>
                    <a:schemeClr val="accent1"/>
                  </a:solidFill>
                </a:rPr>
                <a:t> </a:t>
              </a:r>
              <a:r>
                <a:rPr lang="ko-KR" altLang="en-US" sz="3200" spc="-300" dirty="0" err="1">
                  <a:solidFill>
                    <a:schemeClr val="accent1"/>
                  </a:solidFill>
                </a:rPr>
                <a:t>표준단어</a:t>
              </a:r>
              <a:r>
                <a:rPr lang="ko-KR" altLang="en-US" sz="3200" spc="-300" dirty="0">
                  <a:solidFill>
                    <a:schemeClr val="accent1"/>
                  </a:solidFill>
                </a:rPr>
                <a:t> 목록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69CDC0-5F69-0645-9E8B-2D186B71B0CE}"/>
              </a:ext>
            </a:extLst>
          </p:cNvPr>
          <p:cNvGrpSpPr/>
          <p:nvPr/>
        </p:nvGrpSpPr>
        <p:grpSpPr>
          <a:xfrm>
            <a:off x="1004848" y="4137665"/>
            <a:ext cx="9173316" cy="731181"/>
            <a:chOff x="1042739" y="4566033"/>
            <a:chExt cx="10026316" cy="98453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B5B27A1-BBC0-3E4F-9C11-7C04A763DF21}"/>
                </a:ext>
              </a:extLst>
            </p:cNvPr>
            <p:cNvSpPr/>
            <p:nvPr/>
          </p:nvSpPr>
          <p:spPr>
            <a:xfrm>
              <a:off x="1042739" y="4566033"/>
              <a:ext cx="1624634" cy="984534"/>
            </a:xfrm>
            <a:prstGeom prst="rect">
              <a:avLst/>
            </a:prstGeom>
            <a:solidFill>
              <a:srgbClr val="1D7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34CD3B-D322-B54C-8B99-A990D0EA66E6}"/>
                </a:ext>
              </a:extLst>
            </p:cNvPr>
            <p:cNvSpPr/>
            <p:nvPr/>
          </p:nvSpPr>
          <p:spPr>
            <a:xfrm>
              <a:off x="2680862" y="4566034"/>
              <a:ext cx="8388193" cy="984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73A768-0817-9842-BDE9-3329D918CE25}"/>
                </a:ext>
              </a:extLst>
            </p:cNvPr>
            <p:cNvSpPr txBox="1"/>
            <p:nvPr/>
          </p:nvSpPr>
          <p:spPr>
            <a:xfrm>
              <a:off x="1367665" y="4765913"/>
              <a:ext cx="9316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+mj-ea"/>
                  <a:ea typeface="+mj-ea"/>
                </a:rPr>
                <a:t>둘째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B77DCB-A3FA-D145-A3C6-21D322817D3D}"/>
                </a:ext>
              </a:extLst>
            </p:cNvPr>
            <p:cNvSpPr txBox="1"/>
            <p:nvPr/>
          </p:nvSpPr>
          <p:spPr>
            <a:xfrm>
              <a:off x="3046211" y="4765914"/>
              <a:ext cx="57374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 err="1">
                  <a:solidFill>
                    <a:schemeClr val="accent1"/>
                  </a:solidFill>
                </a:rPr>
                <a:t>국립국어원</a:t>
              </a:r>
              <a:r>
                <a:rPr lang="ko-KR" altLang="en-US" sz="3200" spc="-300" dirty="0">
                  <a:solidFill>
                    <a:schemeClr val="accent1"/>
                  </a:solidFill>
                </a:rPr>
                <a:t> 개방형 사전</a:t>
              </a:r>
              <a:r>
                <a:rPr lang="en-US" altLang="ko-KR" sz="3200" spc="-300" dirty="0">
                  <a:solidFill>
                    <a:schemeClr val="accent1"/>
                  </a:solidFill>
                </a:rPr>
                <a:t>(</a:t>
              </a:r>
              <a:r>
                <a:rPr lang="ko-KR" altLang="en-US" sz="3200" spc="-300" dirty="0" err="1">
                  <a:solidFill>
                    <a:schemeClr val="accent1"/>
                  </a:solidFill>
                </a:rPr>
                <a:t>우리말샘</a:t>
              </a:r>
              <a:r>
                <a:rPr lang="en-US" altLang="ko-KR" sz="3200" spc="-300" dirty="0">
                  <a:solidFill>
                    <a:schemeClr val="accent1"/>
                  </a:solidFill>
                </a:rPr>
                <a:t>)</a:t>
              </a:r>
              <a:endParaRPr lang="ko-KR" altLang="en-US" sz="3200" spc="-3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DAF4AEF-898B-0F40-B3D0-FCE6B7F3E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29" y="2743430"/>
            <a:ext cx="7727358" cy="11976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F850F3-789C-6D45-950A-BE9B5C6BC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29" y="5017289"/>
            <a:ext cx="7727358" cy="1614386"/>
          </a:xfrm>
          <a:prstGeom prst="rect">
            <a:avLst/>
          </a:prstGeom>
        </p:spPr>
      </p:pic>
      <p:sp>
        <p:nvSpPr>
          <p:cNvPr id="19" name="이등변 삼각형 11">
            <a:extLst>
              <a:ext uri="{FF2B5EF4-FFF2-40B4-BE49-F238E27FC236}">
                <a16:creationId xmlns:a16="http://schemas.microsoft.com/office/drawing/2014/main" id="{011B8771-347C-CC4F-8B13-C1BAB3817E6F}"/>
              </a:ext>
            </a:extLst>
          </p:cNvPr>
          <p:cNvSpPr/>
          <p:nvPr/>
        </p:nvSpPr>
        <p:spPr>
          <a:xfrm rot="16200000" flipV="1">
            <a:off x="1209932" y="2948524"/>
            <a:ext cx="730936" cy="731179"/>
          </a:xfrm>
          <a:prstGeom prst="triangle">
            <a:avLst/>
          </a:prstGeom>
          <a:solidFill>
            <a:srgbClr val="2A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1">
            <a:extLst>
              <a:ext uri="{FF2B5EF4-FFF2-40B4-BE49-F238E27FC236}">
                <a16:creationId xmlns:a16="http://schemas.microsoft.com/office/drawing/2014/main" id="{A02602B6-8C0C-6946-AEB2-DD660BC9FCCD}"/>
              </a:ext>
            </a:extLst>
          </p:cNvPr>
          <p:cNvSpPr/>
          <p:nvPr/>
        </p:nvSpPr>
        <p:spPr>
          <a:xfrm rot="16200000" flipV="1">
            <a:off x="1209931" y="5458892"/>
            <a:ext cx="730936" cy="731179"/>
          </a:xfrm>
          <a:prstGeom prst="triangle">
            <a:avLst/>
          </a:prstGeom>
          <a:solidFill>
            <a:srgbClr val="2A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95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3AC369E8-92B7-4474-8E50-73E4292616AA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8F11EA7-F2BC-47CB-92F2-289C07A5847B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D290EAB-1B57-4473-912D-20D015D3CFAF}"/>
              </a:ext>
            </a:extLst>
          </p:cNvPr>
          <p:cNvSpPr txBox="1"/>
          <p:nvPr/>
        </p:nvSpPr>
        <p:spPr>
          <a:xfrm>
            <a:off x="1042737" y="365341"/>
            <a:ext cx="3597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accent4">
                    <a:lumMod val="75000"/>
                  </a:schemeClr>
                </a:solidFill>
              </a:rPr>
              <a:t>국방 </a:t>
            </a:r>
            <a:r>
              <a:rPr lang="ko-KR" altLang="en-US" sz="3200" spc="-150" dirty="0" err="1">
                <a:solidFill>
                  <a:schemeClr val="accent4">
                    <a:lumMod val="75000"/>
                  </a:schemeClr>
                </a:solidFill>
              </a:rPr>
              <a:t>단어교정</a:t>
            </a:r>
            <a:r>
              <a:rPr lang="ko-KR" altLang="en-US" sz="3200" spc="-150" dirty="0">
                <a:solidFill>
                  <a:schemeClr val="accent4">
                    <a:lumMod val="75000"/>
                  </a:schemeClr>
                </a:solidFill>
              </a:rPr>
              <a:t> 체계</a:t>
            </a: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5C2D89A-6BDF-4DE5-BA6F-5FE0CA1C6CE4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8FB3A21-9023-4AF4-ADD1-4CC831ADF31C}"/>
              </a:ext>
            </a:extLst>
          </p:cNvPr>
          <p:cNvSpPr txBox="1"/>
          <p:nvPr/>
        </p:nvSpPr>
        <p:spPr>
          <a:xfrm>
            <a:off x="1042737" y="910010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</a:rPr>
              <a:t>체계에서 이용된 필터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C39E59C-A69B-124F-94A9-D5E79E66BFCD}"/>
              </a:ext>
            </a:extLst>
          </p:cNvPr>
          <p:cNvSpPr/>
          <p:nvPr/>
        </p:nvSpPr>
        <p:spPr>
          <a:xfrm>
            <a:off x="1042737" y="5231165"/>
            <a:ext cx="2666858" cy="85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59E21870-AC34-794C-83EE-C1A11D1BD293}"/>
              </a:ext>
            </a:extLst>
          </p:cNvPr>
          <p:cNvSpPr/>
          <p:nvPr/>
        </p:nvSpPr>
        <p:spPr>
          <a:xfrm>
            <a:off x="1042737" y="1984831"/>
            <a:ext cx="2666858" cy="2791311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F2C73E0-01B2-AE4D-97BE-8B13145086FC}"/>
              </a:ext>
            </a:extLst>
          </p:cNvPr>
          <p:cNvSpPr txBox="1"/>
          <p:nvPr/>
        </p:nvSpPr>
        <p:spPr>
          <a:xfrm>
            <a:off x="1575306" y="5425427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055076"/>
                </a:solidFill>
                <a:latin typeface="+mj-ea"/>
                <a:ea typeface="+mj-ea"/>
              </a:rPr>
              <a:t>국방부 필터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EC57FE6-684E-8246-8F39-E15B4BF93B28}"/>
              </a:ext>
            </a:extLst>
          </p:cNvPr>
          <p:cNvSpPr/>
          <p:nvPr/>
        </p:nvSpPr>
        <p:spPr>
          <a:xfrm>
            <a:off x="4762571" y="5231165"/>
            <a:ext cx="2666858" cy="85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8685C3B-F18E-D94B-8F26-B5D32FE6A268}"/>
              </a:ext>
            </a:extLst>
          </p:cNvPr>
          <p:cNvSpPr/>
          <p:nvPr/>
        </p:nvSpPr>
        <p:spPr>
          <a:xfrm>
            <a:off x="4762571" y="1984831"/>
            <a:ext cx="2666858" cy="2791311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53591D8-D7B9-4D4B-9927-D475C7A2E151}"/>
              </a:ext>
            </a:extLst>
          </p:cNvPr>
          <p:cNvSpPr txBox="1"/>
          <p:nvPr/>
        </p:nvSpPr>
        <p:spPr>
          <a:xfrm>
            <a:off x="5295140" y="5425427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>
                <a:solidFill>
                  <a:srgbClr val="055076"/>
                </a:solidFill>
                <a:latin typeface="+mj-ea"/>
                <a:ea typeface="+mj-ea"/>
              </a:rPr>
              <a:t>국어원</a:t>
            </a:r>
            <a:r>
              <a:rPr lang="ko-KR" altLang="en-US" sz="2400" spc="-300" dirty="0">
                <a:solidFill>
                  <a:srgbClr val="055076"/>
                </a:solidFill>
                <a:latin typeface="+mj-ea"/>
                <a:ea typeface="+mj-ea"/>
              </a:rPr>
              <a:t> 필터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991A9038-F52A-1141-828B-2B3CD6086020}"/>
              </a:ext>
            </a:extLst>
          </p:cNvPr>
          <p:cNvSpPr/>
          <p:nvPr/>
        </p:nvSpPr>
        <p:spPr>
          <a:xfrm>
            <a:off x="8482405" y="5231165"/>
            <a:ext cx="2666858" cy="85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0742EC6-020A-F44F-812E-7ECB82B057EB}"/>
              </a:ext>
            </a:extLst>
          </p:cNvPr>
          <p:cNvSpPr/>
          <p:nvPr/>
        </p:nvSpPr>
        <p:spPr>
          <a:xfrm>
            <a:off x="8482405" y="1984831"/>
            <a:ext cx="2666858" cy="2791311"/>
          </a:xfrm>
          <a:prstGeom prst="rect">
            <a:avLst/>
          </a:prstGeom>
          <a:solidFill>
            <a:srgbClr val="1D7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957B982B-A672-E440-BB50-4F76943B1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81" y="2114922"/>
            <a:ext cx="2534363" cy="2569543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870E3B4C-41C5-7A4F-82C7-A9B4826C8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11" y="2115539"/>
            <a:ext cx="2568927" cy="2568927"/>
          </a:xfrm>
          <a:prstGeom prst="rect">
            <a:avLst/>
          </a:prstGeom>
        </p:spPr>
      </p:pic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91C8B53-D956-5F4D-AE9E-FA7EDB653F46}"/>
              </a:ext>
            </a:extLst>
          </p:cNvPr>
          <p:cNvSpPr/>
          <p:nvPr/>
        </p:nvSpPr>
        <p:spPr>
          <a:xfrm>
            <a:off x="8524641" y="2114923"/>
            <a:ext cx="2557671" cy="2531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2DAC9383-075C-FF45-9494-0120F5AB03C7}"/>
              </a:ext>
            </a:extLst>
          </p:cNvPr>
          <p:cNvSpPr/>
          <p:nvPr/>
        </p:nvSpPr>
        <p:spPr>
          <a:xfrm>
            <a:off x="8524641" y="2950572"/>
            <a:ext cx="2557671" cy="715857"/>
          </a:xfrm>
          <a:prstGeom prst="rect">
            <a:avLst/>
          </a:prstGeom>
          <a:solidFill>
            <a:srgbClr val="2F7BFF"/>
          </a:solidFill>
          <a:ln>
            <a:solidFill>
              <a:srgbClr val="2F7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9" name="그림 238">
            <a:extLst>
              <a:ext uri="{FF2B5EF4-FFF2-40B4-BE49-F238E27FC236}">
                <a16:creationId xmlns:a16="http://schemas.microsoft.com/office/drawing/2014/main" id="{ACBEFC09-88EC-E64E-9D2D-527BF6511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620" y="3097519"/>
            <a:ext cx="2335711" cy="525812"/>
          </a:xfrm>
          <a:prstGeom prst="rect">
            <a:avLst/>
          </a:prstGeom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28443952-74E1-174D-8A6C-7387B0199ADE}"/>
              </a:ext>
            </a:extLst>
          </p:cNvPr>
          <p:cNvSpPr txBox="1"/>
          <p:nvPr/>
        </p:nvSpPr>
        <p:spPr>
          <a:xfrm>
            <a:off x="9002614" y="5418317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055076"/>
                </a:solidFill>
                <a:latin typeface="+mj-ea"/>
                <a:ea typeface="+mj-ea"/>
              </a:rPr>
              <a:t>관리자 필터</a:t>
            </a:r>
          </a:p>
        </p:txBody>
      </p:sp>
    </p:spTree>
    <p:extLst>
      <p:ext uri="{BB962C8B-B14F-4D97-AF65-F5344CB8AC3E}">
        <p14:creationId xmlns:p14="http://schemas.microsoft.com/office/powerpoint/2010/main" val="79594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3AC369E8-92B7-4474-8E50-73E4292616AA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8F11EA7-F2BC-47CB-92F2-289C07A5847B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D290EAB-1B57-4473-912D-20D015D3CFAF}"/>
              </a:ext>
            </a:extLst>
          </p:cNvPr>
          <p:cNvSpPr txBox="1"/>
          <p:nvPr/>
        </p:nvSpPr>
        <p:spPr>
          <a:xfrm>
            <a:off x="1042737" y="365341"/>
            <a:ext cx="3597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accent4">
                    <a:lumMod val="75000"/>
                  </a:schemeClr>
                </a:solidFill>
              </a:rPr>
              <a:t>국방 </a:t>
            </a:r>
            <a:r>
              <a:rPr lang="ko-KR" altLang="en-US" sz="3200" spc="-150" dirty="0" err="1">
                <a:solidFill>
                  <a:schemeClr val="accent4">
                    <a:lumMod val="75000"/>
                  </a:schemeClr>
                </a:solidFill>
              </a:rPr>
              <a:t>단어교정</a:t>
            </a:r>
            <a:r>
              <a:rPr lang="ko-KR" altLang="en-US" sz="3200" spc="-150" dirty="0">
                <a:solidFill>
                  <a:schemeClr val="accent4">
                    <a:lumMod val="75000"/>
                  </a:schemeClr>
                </a:solidFill>
              </a:rPr>
              <a:t> 체계</a:t>
            </a: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5C2D89A-6BDF-4DE5-BA6F-5FE0CA1C6CE4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8FB3A21-9023-4AF4-ADD1-4CC831ADF31C}"/>
              </a:ext>
            </a:extLst>
          </p:cNvPr>
          <p:cNvSpPr txBox="1"/>
          <p:nvPr/>
        </p:nvSpPr>
        <p:spPr>
          <a:xfrm>
            <a:off x="1042737" y="910010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</a:rPr>
              <a:t>각 필터의 특성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9BD7485-84FA-2246-BF42-85B692EE3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44732"/>
              </p:ext>
            </p:extLst>
          </p:nvPr>
        </p:nvGraphicFramePr>
        <p:xfrm>
          <a:off x="436237" y="1575102"/>
          <a:ext cx="11351571" cy="4563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324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861832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80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구  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내  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22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국방부 필터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국방부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국방데이터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표준단어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목록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이용한 필터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군 조직 특성에 맞는 단어가 포함되어 있어 매우 신뢰성 있는 필터임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22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국어원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필터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문화체육관광부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국립국어원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개방형 사전 </a:t>
                      </a:r>
                      <a:r>
                        <a:rPr lang="en" altLang="ko-Kore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이용한 필터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                 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현재 국어사전에 등재된 항목 중 방언만 사용 가능함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정상적인 단어도 오판 될 수 있으니 결과의 내용을 참고하여 사용해야 함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122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관리자 필터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사용자가 요청하고 관리자가 승인한 단어가 포함된 필터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국방부 필터와 더불어 조직에 특성에 맞는 단어가 포함되어 있어 신뢰성 있는 필터임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01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3AC369E8-92B7-4474-8E50-73E4292616AA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8F11EA7-F2BC-47CB-92F2-289C07A5847B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D290EAB-1B57-4473-912D-20D015D3CFAF}"/>
              </a:ext>
            </a:extLst>
          </p:cNvPr>
          <p:cNvSpPr txBox="1"/>
          <p:nvPr/>
        </p:nvSpPr>
        <p:spPr>
          <a:xfrm>
            <a:off x="1042737" y="365341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accent4">
                    <a:lumMod val="75000"/>
                  </a:schemeClr>
                </a:solidFill>
              </a:rPr>
              <a:t>기능소개</a:t>
            </a:r>
            <a:endParaRPr lang="ko-KR" altLang="en-US" sz="3200" spc="-15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5C2D89A-6BDF-4DE5-BA6F-5FE0CA1C6CE4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8FB3A21-9023-4AF4-ADD1-4CC831ADF31C}"/>
              </a:ext>
            </a:extLst>
          </p:cNvPr>
          <p:cNvSpPr txBox="1"/>
          <p:nvPr/>
        </p:nvSpPr>
        <p:spPr>
          <a:xfrm>
            <a:off x="1042737" y="9100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4">
                    <a:lumMod val="75000"/>
                  </a:schemeClr>
                </a:solidFill>
              </a:rPr>
              <a:t>문장검사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A3A32-F894-754B-A445-74F007696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5"/>
          <a:stretch/>
        </p:blipFill>
        <p:spPr>
          <a:xfrm>
            <a:off x="622289" y="1855080"/>
            <a:ext cx="4339290" cy="4155012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6E284EDF-270F-FB43-818C-B2CD68727545}"/>
              </a:ext>
            </a:extLst>
          </p:cNvPr>
          <p:cNvSpPr txBox="1"/>
          <p:nvPr/>
        </p:nvSpPr>
        <p:spPr>
          <a:xfrm>
            <a:off x="5979365" y="2185993"/>
            <a:ext cx="5838262" cy="336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문장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(500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 이내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입력하여 검사하는 기능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국방부 필터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국어원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관리자 필터 중 사용자가 원하는 필터를 선택하여 검사를 수행함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관련기술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데이터 처리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(Panda) 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자연어 처리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mecab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46621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3AC369E8-92B7-4474-8E50-73E4292616AA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8F11EA7-F2BC-47CB-92F2-289C07A5847B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D290EAB-1B57-4473-912D-20D015D3CFAF}"/>
              </a:ext>
            </a:extLst>
          </p:cNvPr>
          <p:cNvSpPr txBox="1"/>
          <p:nvPr/>
        </p:nvSpPr>
        <p:spPr>
          <a:xfrm>
            <a:off x="1042737" y="365341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accent4">
                    <a:lumMod val="75000"/>
                  </a:schemeClr>
                </a:solidFill>
              </a:rPr>
              <a:t>기능소개</a:t>
            </a:r>
            <a:endParaRPr lang="ko-KR" altLang="en-US" sz="3200" spc="-15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5C2D89A-6BDF-4DE5-BA6F-5FE0CA1C6CE4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8FB3A21-9023-4AF4-ADD1-4CC831ADF31C}"/>
              </a:ext>
            </a:extLst>
          </p:cNvPr>
          <p:cNvSpPr txBox="1"/>
          <p:nvPr/>
        </p:nvSpPr>
        <p:spPr>
          <a:xfrm>
            <a:off x="1042737" y="9100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4">
                    <a:lumMod val="75000"/>
                  </a:schemeClr>
                </a:solidFill>
              </a:rPr>
              <a:t>파일검사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67C5FB-510E-D845-97E2-B26E01B9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8" y="1762456"/>
            <a:ext cx="4330411" cy="4305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EE1D8B-1BFD-C04F-A3A7-4DB9BBD719E3}"/>
              </a:ext>
            </a:extLst>
          </p:cNvPr>
          <p:cNvSpPr txBox="1"/>
          <p:nvPr/>
        </p:nvSpPr>
        <p:spPr>
          <a:xfrm>
            <a:off x="5979365" y="2185993"/>
            <a:ext cx="5838262" cy="336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파일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(txt,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hwp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업로드하여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내용을 검사하는 기능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국방부 필터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국어원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필터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관리자 필터 중 사용자가 원하는 필터를 선택하여 검사를 수행함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관련기술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데이터 처리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(Panda) 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HWP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파일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파싱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(hwp5txt),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자연어 처리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mecab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85020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3AC369E8-92B7-4474-8E50-73E4292616AA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8F11EA7-F2BC-47CB-92F2-289C07A5847B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D290EAB-1B57-4473-912D-20D015D3CFAF}"/>
              </a:ext>
            </a:extLst>
          </p:cNvPr>
          <p:cNvSpPr txBox="1"/>
          <p:nvPr/>
        </p:nvSpPr>
        <p:spPr>
          <a:xfrm>
            <a:off x="1042737" y="365341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accent4">
                    <a:lumMod val="75000"/>
                  </a:schemeClr>
                </a:solidFill>
              </a:rPr>
              <a:t>기능소개</a:t>
            </a:r>
            <a:endParaRPr lang="ko-KR" altLang="en-US" sz="3200" spc="-15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5C2D89A-6BDF-4DE5-BA6F-5FE0CA1C6CE4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8FB3A21-9023-4AF4-ADD1-4CC831ADF31C}"/>
              </a:ext>
            </a:extLst>
          </p:cNvPr>
          <p:cNvSpPr txBox="1"/>
          <p:nvPr/>
        </p:nvSpPr>
        <p:spPr>
          <a:xfrm>
            <a:off x="1042737" y="9100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accent4">
                    <a:lumMod val="75000"/>
                  </a:schemeClr>
                </a:solidFill>
              </a:rPr>
              <a:t>필터검색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700D3C-DDF7-7940-8EC0-507FDD916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995" y="2005203"/>
            <a:ext cx="7722006" cy="2847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C5F647-7244-D548-ACA9-E7B8279BD047}"/>
              </a:ext>
            </a:extLst>
          </p:cNvPr>
          <p:cNvSpPr txBox="1"/>
          <p:nvPr/>
        </p:nvSpPr>
        <p:spPr>
          <a:xfrm>
            <a:off x="1129069" y="5298200"/>
            <a:ext cx="9933859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가지 필터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국방부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국어원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관리자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대해 필터를 검색하는 기능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금칙어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교정어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내용의 분류에 따라 검색 가능함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국방부 필터의 내용은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비어있음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968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3AC369E8-92B7-4474-8E50-73E4292616AA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8F11EA7-F2BC-47CB-92F2-289C07A5847B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D290EAB-1B57-4473-912D-20D015D3CFAF}"/>
              </a:ext>
            </a:extLst>
          </p:cNvPr>
          <p:cNvSpPr txBox="1"/>
          <p:nvPr/>
        </p:nvSpPr>
        <p:spPr>
          <a:xfrm>
            <a:off x="1042737" y="365341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accent4">
                    <a:lumMod val="75000"/>
                  </a:schemeClr>
                </a:solidFill>
              </a:rPr>
              <a:t>기능소개</a:t>
            </a:r>
            <a:endParaRPr lang="ko-KR" altLang="en-US" sz="3200" spc="-15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5C2D89A-6BDF-4DE5-BA6F-5FE0CA1C6CE4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8FB3A21-9023-4AF4-ADD1-4CC831ADF31C}"/>
              </a:ext>
            </a:extLst>
          </p:cNvPr>
          <p:cNvSpPr txBox="1"/>
          <p:nvPr/>
        </p:nvSpPr>
        <p:spPr>
          <a:xfrm>
            <a:off x="1042737" y="910010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</a:rPr>
              <a:t>단어 </a:t>
            </a:r>
            <a:r>
              <a:rPr lang="ko-KR" altLang="en-US" sz="1400" dirty="0" err="1">
                <a:solidFill>
                  <a:schemeClr val="accent4">
                    <a:lumMod val="75000"/>
                  </a:schemeClr>
                </a:solidFill>
              </a:rPr>
              <a:t>추가요청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B83E2A-532A-5E4D-9913-0415DD6C1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1" y="1664749"/>
            <a:ext cx="4716779" cy="29928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6BF018-3DFA-7D44-B0BE-86E8CAB5E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0" y="5014875"/>
            <a:ext cx="4716779" cy="1320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8B7F2A-8172-3F4C-AFB1-89C195B3692B}"/>
              </a:ext>
            </a:extLst>
          </p:cNvPr>
          <p:cNvSpPr txBox="1"/>
          <p:nvPr/>
        </p:nvSpPr>
        <p:spPr>
          <a:xfrm>
            <a:off x="5979364" y="2185993"/>
            <a:ext cx="5977409" cy="294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원하는 필터의 내용을 관리자에게 추가 요청하는 기능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관리자는 사용자가 요청한 필터를 추가하거나 제거하여 관리할 수 있음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페이지 접근은 별도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암호로 접근해야 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7498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3AC369E8-92B7-4474-8E50-73E4292616AA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8F11EA7-F2BC-47CB-92F2-289C07A5847B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D290EAB-1B57-4473-912D-20D015D3CFAF}"/>
              </a:ext>
            </a:extLst>
          </p:cNvPr>
          <p:cNvSpPr txBox="1"/>
          <p:nvPr/>
        </p:nvSpPr>
        <p:spPr>
          <a:xfrm>
            <a:off x="1042737" y="365341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accent4">
                    <a:lumMod val="75000"/>
                  </a:schemeClr>
                </a:solidFill>
              </a:rPr>
              <a:t>기능소개</a:t>
            </a:r>
            <a:endParaRPr lang="ko-KR" altLang="en-US" sz="3200" spc="-15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5C2D89A-6BDF-4DE5-BA6F-5FE0CA1C6CE4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8FB3A21-9023-4AF4-ADD1-4CC831ADF31C}"/>
              </a:ext>
            </a:extLst>
          </p:cNvPr>
          <p:cNvSpPr txBox="1"/>
          <p:nvPr/>
        </p:nvSpPr>
        <p:spPr>
          <a:xfrm>
            <a:off x="1042737" y="910010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</a:rPr>
              <a:t>문서보안 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–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</a:rPr>
              <a:t> 파일 해시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A78BC0-3ACD-5247-AA7B-E48957CF7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9" y="1603380"/>
            <a:ext cx="6938341" cy="3651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5F1BEF-1551-944D-816E-6842769F822A}"/>
              </a:ext>
            </a:extLst>
          </p:cNvPr>
          <p:cNvSpPr txBox="1"/>
          <p:nvPr/>
        </p:nvSpPr>
        <p:spPr>
          <a:xfrm>
            <a:off x="1129069" y="5298200"/>
            <a:ext cx="9933859" cy="1287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사용자는 무결성 체크를 위한 파일을 업로드하고 해당 파일의 해시 값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체크섬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확인함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파일의 해시 값 확인을 통해 문서의 무결성을 확인할 수 있음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관련기술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OpenSSL, MD5, SHA256</a:t>
            </a:r>
          </a:p>
        </p:txBody>
      </p:sp>
    </p:spTree>
    <p:extLst>
      <p:ext uri="{BB962C8B-B14F-4D97-AF65-F5344CB8AC3E}">
        <p14:creationId xmlns:p14="http://schemas.microsoft.com/office/powerpoint/2010/main" val="11078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3AC369E8-92B7-4474-8E50-73E4292616AA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58F11EA7-F2BC-47CB-92F2-289C07A5847B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1D290EAB-1B57-4473-912D-20D015D3CFAF}"/>
              </a:ext>
            </a:extLst>
          </p:cNvPr>
          <p:cNvSpPr txBox="1"/>
          <p:nvPr/>
        </p:nvSpPr>
        <p:spPr>
          <a:xfrm>
            <a:off x="1042737" y="365341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accent4">
                    <a:lumMod val="75000"/>
                  </a:schemeClr>
                </a:solidFill>
              </a:rPr>
              <a:t>기능소개</a:t>
            </a:r>
            <a:endParaRPr lang="ko-KR" altLang="en-US" sz="3200" spc="-15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5C2D89A-6BDF-4DE5-BA6F-5FE0CA1C6CE4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38FB3A21-9023-4AF4-ADD1-4CC831ADF31C}"/>
              </a:ext>
            </a:extLst>
          </p:cNvPr>
          <p:cNvSpPr txBox="1"/>
          <p:nvPr/>
        </p:nvSpPr>
        <p:spPr>
          <a:xfrm>
            <a:off x="1042737" y="910010"/>
            <a:ext cx="2287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</a:rPr>
              <a:t>문서보안 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-</a:t>
            </a:r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</a:rPr>
              <a:t> 문서 암</a:t>
            </a:r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ko-KR" altLang="en-US" sz="1400" dirty="0" err="1">
                <a:solidFill>
                  <a:schemeClr val="accent4">
                    <a:lumMod val="75000"/>
                  </a:schemeClr>
                </a:solidFill>
              </a:rPr>
              <a:t>복호화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515234-80B3-BD4C-81B9-1B773BABA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04" y="4741760"/>
            <a:ext cx="5120609" cy="19824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E17AFC-A439-9241-91FD-BBF151D94F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1"/>
          <a:stretch/>
        </p:blipFill>
        <p:spPr>
          <a:xfrm>
            <a:off x="604291" y="1575104"/>
            <a:ext cx="5110709" cy="3026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92EF6D-F481-1242-A2AD-BC5728D3CBFA}"/>
              </a:ext>
            </a:extLst>
          </p:cNvPr>
          <p:cNvSpPr txBox="1"/>
          <p:nvPr/>
        </p:nvSpPr>
        <p:spPr>
          <a:xfrm>
            <a:off x="6019122" y="1575103"/>
            <a:ext cx="5838262" cy="419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사용자는 조직 또는 개인이 이용할 키를 생성하고 신뢰할 수 있는 장소에 보관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문서를 발송할 경우 타인에게 사전에 키 파일 전달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대상 파일과 키 파일을 업로드하여 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복호화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수행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기존의 오피스 자체 패스워드 기능과 다르게 키 파일이 존재해야 함으로 더 높은 기밀성 보장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관련기술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OpenSSL, AES</a:t>
            </a:r>
          </a:p>
        </p:txBody>
      </p:sp>
    </p:spTree>
    <p:extLst>
      <p:ext uri="{BB962C8B-B14F-4D97-AF65-F5344CB8AC3E}">
        <p14:creationId xmlns:p14="http://schemas.microsoft.com/office/powerpoint/2010/main" val="163523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7050BB2-97E4-421B-89EC-4D9682FE5134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1A1373-414E-4F05-81DA-3BE7450C8804}"/>
              </a:ext>
            </a:extLst>
          </p:cNvPr>
          <p:cNvSpPr txBox="1"/>
          <p:nvPr/>
        </p:nvSpPr>
        <p:spPr>
          <a:xfrm>
            <a:off x="80211" y="136176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Introduce,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E81E2-7CCA-4D42-A180-E9DDB8DCD9D7}"/>
              </a:ext>
            </a:extLst>
          </p:cNvPr>
          <p:cNvSpPr txBox="1"/>
          <p:nvPr/>
        </p:nvSpPr>
        <p:spPr>
          <a:xfrm>
            <a:off x="1042737" y="365341"/>
            <a:ext cx="145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</a:rPr>
              <a:t>팀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37F92-7030-479D-810A-B2815FF7981B}"/>
              </a:ext>
            </a:extLst>
          </p:cNvPr>
          <p:cNvSpPr txBox="1"/>
          <p:nvPr/>
        </p:nvSpPr>
        <p:spPr>
          <a:xfrm>
            <a:off x="1133747" y="929045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통하라 그리고 통했다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CD897D6-E1D0-425A-A667-93E4DFF748B6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33C2CB-20B5-4630-ADA6-198B723F2E08}"/>
              </a:ext>
            </a:extLst>
          </p:cNvPr>
          <p:cNvSpPr txBox="1"/>
          <p:nvPr/>
        </p:nvSpPr>
        <p:spPr>
          <a:xfrm>
            <a:off x="1710263" y="1528275"/>
            <a:ext cx="1937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spc="-150" dirty="0">
                <a:solidFill>
                  <a:schemeClr val="bg1"/>
                </a:solidFill>
              </a:rPr>
              <a:t>박지환 팀장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3A3A38-2A8E-465C-9E34-DEE19FCC5569}"/>
              </a:ext>
            </a:extLst>
          </p:cNvPr>
          <p:cNvSpPr txBox="1"/>
          <p:nvPr/>
        </p:nvSpPr>
        <p:spPr>
          <a:xfrm>
            <a:off x="7681421" y="5281336"/>
            <a:ext cx="4957819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前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육군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군단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106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정보통신단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네트워크소대장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前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육군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군단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106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정보통신단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교환소대장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現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육군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군단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106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정보통신단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체계소대장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現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육군 정보통신 대위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진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61221A-3958-49E0-878C-E26627E2F960}"/>
              </a:ext>
            </a:extLst>
          </p:cNvPr>
          <p:cNvSpPr txBox="1"/>
          <p:nvPr/>
        </p:nvSpPr>
        <p:spPr>
          <a:xfrm>
            <a:off x="901625" y="5281336"/>
            <a:ext cx="4462774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前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육군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군단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102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정보통신단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노드소대장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前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육군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군단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102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정보통신단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본부중대장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現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아주대학교 정보통신대학원 석사과정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現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지란지교시큐리티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메일보안솔루션 엔진 개발자</a:t>
            </a:r>
            <a:endParaRPr lang="ko-KR" altLang="en-US" sz="1400" spc="-15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ED0301-EAB4-BA49-BC71-C61303306A09}"/>
              </a:ext>
            </a:extLst>
          </p:cNvPr>
          <p:cNvGrpSpPr/>
          <p:nvPr/>
        </p:nvGrpSpPr>
        <p:grpSpPr>
          <a:xfrm>
            <a:off x="1469077" y="2078384"/>
            <a:ext cx="2420882" cy="3083730"/>
            <a:chOff x="5321975" y="1307433"/>
            <a:chExt cx="3523852" cy="437877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1FE67C7-B73F-1E47-913C-EA156104C60F}"/>
                </a:ext>
              </a:extLst>
            </p:cNvPr>
            <p:cNvSpPr/>
            <p:nvPr/>
          </p:nvSpPr>
          <p:spPr>
            <a:xfrm>
              <a:off x="5321975" y="1307433"/>
              <a:ext cx="3523852" cy="43787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6FC0C8A-DBB1-8449-B790-EF32F86EE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072" y="1466648"/>
              <a:ext cx="3176379" cy="408391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9BA04E-3A84-AA46-939E-5EF1C37197D2}"/>
              </a:ext>
            </a:extLst>
          </p:cNvPr>
          <p:cNvGrpSpPr/>
          <p:nvPr/>
        </p:nvGrpSpPr>
        <p:grpSpPr>
          <a:xfrm>
            <a:off x="8194199" y="2058105"/>
            <a:ext cx="2420882" cy="3083730"/>
            <a:chOff x="4128671" y="1816941"/>
            <a:chExt cx="2420882" cy="308373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CE5D5E-E425-1A44-B4BC-6ABE1AEF4DA2}"/>
                </a:ext>
              </a:extLst>
            </p:cNvPr>
            <p:cNvSpPr/>
            <p:nvPr/>
          </p:nvSpPr>
          <p:spPr>
            <a:xfrm>
              <a:off x="4128671" y="1816941"/>
              <a:ext cx="2420882" cy="30837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0A7A03C-2777-6244-BD86-B398E305A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7548" y="1923591"/>
              <a:ext cx="2116071" cy="2827314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BC0A14-4685-2C43-88DD-FE877F3B0462}"/>
              </a:ext>
            </a:extLst>
          </p:cNvPr>
          <p:cNvSpPr/>
          <p:nvPr/>
        </p:nvSpPr>
        <p:spPr>
          <a:xfrm flipH="1">
            <a:off x="6050281" y="1871371"/>
            <a:ext cx="45719" cy="3518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936E00-2935-FD49-A016-4CABBB9F976D}"/>
              </a:ext>
            </a:extLst>
          </p:cNvPr>
          <p:cNvSpPr txBox="1"/>
          <p:nvPr/>
        </p:nvSpPr>
        <p:spPr>
          <a:xfrm>
            <a:off x="8601891" y="1528275"/>
            <a:ext cx="15584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spc="-150" dirty="0" err="1">
                <a:solidFill>
                  <a:schemeClr val="bg1"/>
                </a:solidFill>
              </a:rPr>
              <a:t>양충일</a:t>
            </a:r>
            <a:r>
              <a:rPr lang="ko-KR" altLang="en-US" sz="2200" spc="-150" dirty="0">
                <a:solidFill>
                  <a:schemeClr val="bg1"/>
                </a:solidFill>
              </a:rPr>
              <a:t> 팀원</a:t>
            </a:r>
          </a:p>
        </p:txBody>
      </p:sp>
    </p:spTree>
    <p:extLst>
      <p:ext uri="{BB962C8B-B14F-4D97-AF65-F5344CB8AC3E}">
        <p14:creationId xmlns:p14="http://schemas.microsoft.com/office/powerpoint/2010/main" val="415231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9FD9760-AD3B-47D9-8B84-7A9DC1563826}"/>
              </a:ext>
            </a:extLst>
          </p:cNvPr>
          <p:cNvGrpSpPr/>
          <p:nvPr/>
        </p:nvGrpSpPr>
        <p:grpSpPr>
          <a:xfrm>
            <a:off x="786062" y="2450721"/>
            <a:ext cx="8005011" cy="1779915"/>
            <a:chOff x="786062" y="2450721"/>
            <a:chExt cx="8005011" cy="17799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DF3117-0EBC-41D4-9ACF-F829B4F52EEB}"/>
                </a:ext>
              </a:extLst>
            </p:cNvPr>
            <p:cNvSpPr txBox="1"/>
            <p:nvPr/>
          </p:nvSpPr>
          <p:spPr>
            <a:xfrm>
              <a:off x="786063" y="2450721"/>
              <a:ext cx="17604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bg1"/>
                  </a:solidFill>
                </a:rPr>
                <a:t>Part 3, 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6D3BAA3-A230-491A-84D9-C9D75E59B1F3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A2F619-C425-4CA7-BF2A-D7907D42CDAB}"/>
                </a:ext>
              </a:extLst>
            </p:cNvPr>
            <p:cNvSpPr txBox="1"/>
            <p:nvPr/>
          </p:nvSpPr>
          <p:spPr>
            <a:xfrm>
              <a:off x="786062" y="3645861"/>
              <a:ext cx="21948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</a:rPr>
                <a:t>서비스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63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st.mp4" descr="contest.mp4">
            <a:hlinkClick r:id="" action="ppaction://media"/>
            <a:extLst>
              <a:ext uri="{FF2B5EF4-FFF2-40B4-BE49-F238E27FC236}">
                <a16:creationId xmlns:a16="http://schemas.microsoft.com/office/drawing/2014/main" id="{418A5C15-3365-DC4D-83ED-0816979D60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3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786062" y="2450721"/>
            <a:ext cx="8005011" cy="1779915"/>
            <a:chOff x="786062" y="2450721"/>
            <a:chExt cx="8005011" cy="177991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17604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bg1"/>
                  </a:solidFill>
                </a:rPr>
                <a:t>Part 4, 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3AEFC9-A6B9-4D02-996F-B4102D9D909C}"/>
                </a:ext>
              </a:extLst>
            </p:cNvPr>
            <p:cNvSpPr txBox="1"/>
            <p:nvPr/>
          </p:nvSpPr>
          <p:spPr>
            <a:xfrm>
              <a:off x="786062" y="3645861"/>
              <a:ext cx="2990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</a:rPr>
                <a:t>기대 및 적용방안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82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8DF40E-B41B-4413-B118-C2CB7E5B5B7F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34D138-1958-4B73-8F31-AE43B99069A2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B0BD1-C51D-4A23-9181-ED9142281518}"/>
              </a:ext>
            </a:extLst>
          </p:cNvPr>
          <p:cNvSpPr txBox="1"/>
          <p:nvPr/>
        </p:nvSpPr>
        <p:spPr>
          <a:xfrm>
            <a:off x="1042737" y="365341"/>
            <a:ext cx="5351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</a:rPr>
              <a:t>국방 단어 교정 체계 기대효과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749B3F-8D61-41B0-92E0-A76231E5E89C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A9A8E96-0994-FF4E-8BBB-4CDC26B9B2E5}"/>
              </a:ext>
            </a:extLst>
          </p:cNvPr>
          <p:cNvGrpSpPr/>
          <p:nvPr/>
        </p:nvGrpSpPr>
        <p:grpSpPr>
          <a:xfrm>
            <a:off x="579205" y="1656734"/>
            <a:ext cx="10541562" cy="1529473"/>
            <a:chOff x="1020518" y="1579395"/>
            <a:chExt cx="10541562" cy="1529473"/>
          </a:xfrm>
        </p:grpSpPr>
        <p:sp>
          <p:nvSpPr>
            <p:cNvPr id="24" name="자유형: 도형 5">
              <a:extLst>
                <a:ext uri="{FF2B5EF4-FFF2-40B4-BE49-F238E27FC236}">
                  <a16:creationId xmlns:a16="http://schemas.microsoft.com/office/drawing/2014/main" id="{CFB857F9-2F81-324E-A87E-E1DA8FAAAE5F}"/>
                </a:ext>
              </a:extLst>
            </p:cNvPr>
            <p:cNvSpPr/>
            <p:nvPr/>
          </p:nvSpPr>
          <p:spPr>
            <a:xfrm>
              <a:off x="1042737" y="1940236"/>
              <a:ext cx="10519343" cy="1142380"/>
            </a:xfrm>
            <a:custGeom>
              <a:avLst/>
              <a:gdLst>
                <a:gd name="connsiteX0" fmla="*/ 0 w 10693666"/>
                <a:gd name="connsiteY0" fmla="*/ 0 h 806400"/>
                <a:gd name="connsiteX1" fmla="*/ 10693666 w 10693666"/>
                <a:gd name="connsiteY1" fmla="*/ 0 h 806400"/>
                <a:gd name="connsiteX2" fmla="*/ 10693666 w 10693666"/>
                <a:gd name="connsiteY2" fmla="*/ 806400 h 806400"/>
                <a:gd name="connsiteX3" fmla="*/ 0 w 10693666"/>
                <a:gd name="connsiteY3" fmla="*/ 806400 h 806400"/>
                <a:gd name="connsiteX4" fmla="*/ 0 w 10693666"/>
                <a:gd name="connsiteY4" fmla="*/ 0 h 8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3666" h="806400">
                  <a:moveTo>
                    <a:pt x="0" y="0"/>
                  </a:moveTo>
                  <a:lnTo>
                    <a:pt x="10693666" y="0"/>
                  </a:lnTo>
                  <a:lnTo>
                    <a:pt x="10693666" y="806400"/>
                  </a:ln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9947" tIns="354076" rIns="829947" bIns="120904" numCol="1" spcCol="1270" anchor="t" anchorCtr="0">
              <a:noAutofit/>
            </a:bodyPr>
            <a:lstStyle/>
            <a:p>
              <a:pPr marL="171450" lvl="1" indent="-17145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700" kern="1200"/>
            </a:p>
          </p:txBody>
        </p:sp>
        <p:sp>
          <p:nvSpPr>
            <p:cNvPr id="25" name="사각형: 둥근 모서리 6">
              <a:extLst>
                <a:ext uri="{FF2B5EF4-FFF2-40B4-BE49-F238E27FC236}">
                  <a16:creationId xmlns:a16="http://schemas.microsoft.com/office/drawing/2014/main" id="{E5055D00-0F99-EA4F-B8A7-C6FB23ADF878}"/>
                </a:ext>
              </a:extLst>
            </p:cNvPr>
            <p:cNvSpPr/>
            <p:nvPr/>
          </p:nvSpPr>
          <p:spPr>
            <a:xfrm>
              <a:off x="1020518" y="1579395"/>
              <a:ext cx="2547113" cy="636712"/>
            </a:xfrm>
            <a:prstGeom prst="roundRect">
              <a:avLst>
                <a:gd name="adj" fmla="val 24646"/>
              </a:avLst>
            </a:prstGeom>
            <a:solidFill>
              <a:srgbClr val="2A7CAD"/>
            </a:soli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9051" tIns="46114" rIns="329051" bIns="46114" numCol="1" spcCol="1270" anchor="ctr" anchorCtr="0">
              <a:noAutofit/>
            </a:bodyPr>
            <a:lstStyle/>
            <a:p>
              <a:pPr marL="0" lvl="0" indent="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700" kern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2F0FD2-AAAD-3D45-B213-165C062BD535}"/>
                </a:ext>
              </a:extLst>
            </p:cNvPr>
            <p:cNvSpPr txBox="1"/>
            <p:nvPr/>
          </p:nvSpPr>
          <p:spPr>
            <a:xfrm>
              <a:off x="1125242" y="1674934"/>
              <a:ext cx="2255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bg1"/>
                  </a:solidFill>
                </a:rPr>
                <a:t>업 무 효율성 증대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0C2C25-F8B6-0E43-9367-2A677CFF7396}"/>
                </a:ext>
              </a:extLst>
            </p:cNvPr>
            <p:cNvSpPr txBox="1"/>
            <p:nvPr/>
          </p:nvSpPr>
          <p:spPr>
            <a:xfrm>
              <a:off x="1300918" y="2247094"/>
              <a:ext cx="99338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인력에 의한 문서 검토가 아닌 체계에서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문서검토를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수행하기 때문에 효율이 증대됨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사람의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개인성향이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반영되지 않아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수정소요가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줄게됨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향후 자동 교정 및 맞춤법 기능 확대로 효율성이 더욱 증대 될 것으로 기대함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7E9AA17-30FE-1044-A240-05E236AF6407}"/>
              </a:ext>
            </a:extLst>
          </p:cNvPr>
          <p:cNvSpPr txBox="1"/>
          <p:nvPr/>
        </p:nvSpPr>
        <p:spPr>
          <a:xfrm>
            <a:off x="1042737" y="9100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기대효과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3C2E852-9441-7C49-AE69-804C7E0E62C7}"/>
              </a:ext>
            </a:extLst>
          </p:cNvPr>
          <p:cNvGrpSpPr/>
          <p:nvPr/>
        </p:nvGrpSpPr>
        <p:grpSpPr>
          <a:xfrm>
            <a:off x="544645" y="3276347"/>
            <a:ext cx="10541562" cy="1517731"/>
            <a:chOff x="1020518" y="1579395"/>
            <a:chExt cx="10541562" cy="1517731"/>
          </a:xfrm>
        </p:grpSpPr>
        <p:sp>
          <p:nvSpPr>
            <p:cNvPr id="57" name="자유형: 도형 5">
              <a:extLst>
                <a:ext uri="{FF2B5EF4-FFF2-40B4-BE49-F238E27FC236}">
                  <a16:creationId xmlns:a16="http://schemas.microsoft.com/office/drawing/2014/main" id="{3DBD59F9-B14E-0D40-A2F7-36D47347BB53}"/>
                </a:ext>
              </a:extLst>
            </p:cNvPr>
            <p:cNvSpPr/>
            <p:nvPr/>
          </p:nvSpPr>
          <p:spPr>
            <a:xfrm>
              <a:off x="1042737" y="1910219"/>
              <a:ext cx="10519343" cy="1142380"/>
            </a:xfrm>
            <a:custGeom>
              <a:avLst/>
              <a:gdLst>
                <a:gd name="connsiteX0" fmla="*/ 0 w 10693666"/>
                <a:gd name="connsiteY0" fmla="*/ 0 h 806400"/>
                <a:gd name="connsiteX1" fmla="*/ 10693666 w 10693666"/>
                <a:gd name="connsiteY1" fmla="*/ 0 h 806400"/>
                <a:gd name="connsiteX2" fmla="*/ 10693666 w 10693666"/>
                <a:gd name="connsiteY2" fmla="*/ 806400 h 806400"/>
                <a:gd name="connsiteX3" fmla="*/ 0 w 10693666"/>
                <a:gd name="connsiteY3" fmla="*/ 806400 h 806400"/>
                <a:gd name="connsiteX4" fmla="*/ 0 w 10693666"/>
                <a:gd name="connsiteY4" fmla="*/ 0 h 8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3666" h="806400">
                  <a:moveTo>
                    <a:pt x="0" y="0"/>
                  </a:moveTo>
                  <a:lnTo>
                    <a:pt x="10693666" y="0"/>
                  </a:lnTo>
                  <a:lnTo>
                    <a:pt x="10693666" y="806400"/>
                  </a:ln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9947" tIns="354076" rIns="829947" bIns="120904" numCol="1" spcCol="1270" anchor="t" anchorCtr="0">
              <a:noAutofit/>
            </a:bodyPr>
            <a:lstStyle/>
            <a:p>
              <a:pPr marL="171450" lvl="1" indent="-17145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700" kern="1200"/>
            </a:p>
          </p:txBody>
        </p:sp>
        <p:sp>
          <p:nvSpPr>
            <p:cNvPr id="58" name="사각형: 둥근 모서리 6">
              <a:extLst>
                <a:ext uri="{FF2B5EF4-FFF2-40B4-BE49-F238E27FC236}">
                  <a16:creationId xmlns:a16="http://schemas.microsoft.com/office/drawing/2014/main" id="{E7320103-9530-4347-BE2D-643D1074F370}"/>
                </a:ext>
              </a:extLst>
            </p:cNvPr>
            <p:cNvSpPr/>
            <p:nvPr/>
          </p:nvSpPr>
          <p:spPr>
            <a:xfrm>
              <a:off x="1020518" y="1579395"/>
              <a:ext cx="2547113" cy="636712"/>
            </a:xfrm>
            <a:prstGeom prst="roundRect">
              <a:avLst>
                <a:gd name="adj" fmla="val 24646"/>
              </a:avLst>
            </a:prstGeom>
            <a:solidFill>
              <a:srgbClr val="2A7CAD"/>
            </a:soli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9051" tIns="46114" rIns="329051" bIns="46114" numCol="1" spcCol="1270" anchor="ctr" anchorCtr="0">
              <a:noAutofit/>
            </a:bodyPr>
            <a:lstStyle/>
            <a:p>
              <a:pPr marL="0" lvl="0" indent="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700" kern="12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9FF2EA-3D25-E34F-9045-97DD11C854D5}"/>
                </a:ext>
              </a:extLst>
            </p:cNvPr>
            <p:cNvSpPr txBox="1"/>
            <p:nvPr/>
          </p:nvSpPr>
          <p:spPr>
            <a:xfrm>
              <a:off x="1171731" y="1674934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bg1"/>
                  </a:solidFill>
                </a:rPr>
                <a:t>명확한 의사전달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B40E63-8CC8-BD49-B299-C09619DE52F3}"/>
                </a:ext>
              </a:extLst>
            </p:cNvPr>
            <p:cNvSpPr txBox="1"/>
            <p:nvPr/>
          </p:nvSpPr>
          <p:spPr>
            <a:xfrm>
              <a:off x="1313261" y="2235352"/>
              <a:ext cx="99338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군에서 실제상황 및 작전에서 명령을 정확하게 이해하는 것이 중요함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개인별 같은 말을 다르게 표현하여 이해하지 못할 경우 지휘관 의도와 다르게 흘러갈 가능성 존재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 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해당 체계를 통해 의미 해석 시간이 단축되고 명확한 의사전달이 가능함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8E5727-8674-D14D-B0A6-227100B8454F}"/>
              </a:ext>
            </a:extLst>
          </p:cNvPr>
          <p:cNvGrpSpPr/>
          <p:nvPr/>
        </p:nvGrpSpPr>
        <p:grpSpPr>
          <a:xfrm>
            <a:off x="544645" y="4896427"/>
            <a:ext cx="10541562" cy="1511420"/>
            <a:chOff x="1020518" y="1579395"/>
            <a:chExt cx="10541562" cy="1511420"/>
          </a:xfrm>
        </p:grpSpPr>
        <p:sp>
          <p:nvSpPr>
            <p:cNvPr id="62" name="자유형: 도형 5">
              <a:extLst>
                <a:ext uri="{FF2B5EF4-FFF2-40B4-BE49-F238E27FC236}">
                  <a16:creationId xmlns:a16="http://schemas.microsoft.com/office/drawing/2014/main" id="{EC157B95-2EC2-B044-8972-627BDA44B858}"/>
                </a:ext>
              </a:extLst>
            </p:cNvPr>
            <p:cNvSpPr/>
            <p:nvPr/>
          </p:nvSpPr>
          <p:spPr>
            <a:xfrm>
              <a:off x="1042737" y="1940236"/>
              <a:ext cx="10519343" cy="1142380"/>
            </a:xfrm>
            <a:custGeom>
              <a:avLst/>
              <a:gdLst>
                <a:gd name="connsiteX0" fmla="*/ 0 w 10693666"/>
                <a:gd name="connsiteY0" fmla="*/ 0 h 806400"/>
                <a:gd name="connsiteX1" fmla="*/ 10693666 w 10693666"/>
                <a:gd name="connsiteY1" fmla="*/ 0 h 806400"/>
                <a:gd name="connsiteX2" fmla="*/ 10693666 w 10693666"/>
                <a:gd name="connsiteY2" fmla="*/ 806400 h 806400"/>
                <a:gd name="connsiteX3" fmla="*/ 0 w 10693666"/>
                <a:gd name="connsiteY3" fmla="*/ 806400 h 806400"/>
                <a:gd name="connsiteX4" fmla="*/ 0 w 10693666"/>
                <a:gd name="connsiteY4" fmla="*/ 0 h 8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3666" h="806400">
                  <a:moveTo>
                    <a:pt x="0" y="0"/>
                  </a:moveTo>
                  <a:lnTo>
                    <a:pt x="10693666" y="0"/>
                  </a:lnTo>
                  <a:lnTo>
                    <a:pt x="10693666" y="806400"/>
                  </a:ln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9947" tIns="354076" rIns="829947" bIns="120904" numCol="1" spcCol="1270" anchor="t" anchorCtr="0">
              <a:noAutofit/>
            </a:bodyPr>
            <a:lstStyle/>
            <a:p>
              <a:pPr marL="171450" lvl="1" indent="-17145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700" kern="1200"/>
            </a:p>
          </p:txBody>
        </p:sp>
        <p:sp>
          <p:nvSpPr>
            <p:cNvPr id="63" name="사각형: 둥근 모서리 6">
              <a:extLst>
                <a:ext uri="{FF2B5EF4-FFF2-40B4-BE49-F238E27FC236}">
                  <a16:creationId xmlns:a16="http://schemas.microsoft.com/office/drawing/2014/main" id="{A4C29582-879C-5B4B-8128-C87E0A08B5B3}"/>
                </a:ext>
              </a:extLst>
            </p:cNvPr>
            <p:cNvSpPr/>
            <p:nvPr/>
          </p:nvSpPr>
          <p:spPr>
            <a:xfrm>
              <a:off x="1020518" y="1579395"/>
              <a:ext cx="2547113" cy="636712"/>
            </a:xfrm>
            <a:prstGeom prst="roundRect">
              <a:avLst>
                <a:gd name="adj" fmla="val 24646"/>
              </a:avLst>
            </a:prstGeom>
            <a:solidFill>
              <a:srgbClr val="2A7CAD"/>
            </a:soli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9051" tIns="46114" rIns="329051" bIns="46114" numCol="1" spcCol="1270" anchor="ctr" anchorCtr="0">
              <a:noAutofit/>
            </a:bodyPr>
            <a:lstStyle/>
            <a:p>
              <a:pPr marL="0" lvl="0" indent="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700" kern="12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E9007E1-A6E2-4641-8524-1F659161858F}"/>
                </a:ext>
              </a:extLst>
            </p:cNvPr>
            <p:cNvSpPr txBox="1"/>
            <p:nvPr/>
          </p:nvSpPr>
          <p:spPr>
            <a:xfrm>
              <a:off x="1148492" y="1674934"/>
              <a:ext cx="22092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bg1"/>
                  </a:solidFill>
                </a:rPr>
                <a:t>데이터 유출 방지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283B0D9-E003-D04C-8F8F-8879303CBC05}"/>
                </a:ext>
              </a:extLst>
            </p:cNvPr>
            <p:cNvSpPr txBox="1"/>
            <p:nvPr/>
          </p:nvSpPr>
          <p:spPr>
            <a:xfrm>
              <a:off x="1313261" y="2259818"/>
              <a:ext cx="9933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문서보안 기능으로 데이터 무결성 및 기밀성을 보장하여 데이터를 더욱 안전하게 보관 할 수 있음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사이버 침해행위가 발생하더라도 개인키파일과 비밀번호가 존재해야 하기 때문에 유출되어도 기밀 누설을 최소화 할 수 있음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62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8DF40E-B41B-4413-B118-C2CB7E5B5B7F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34D138-1958-4B73-8F31-AE43B99069A2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B0BD1-C51D-4A23-9181-ED9142281518}"/>
              </a:ext>
            </a:extLst>
          </p:cNvPr>
          <p:cNvSpPr txBox="1"/>
          <p:nvPr/>
        </p:nvSpPr>
        <p:spPr>
          <a:xfrm>
            <a:off x="1042737" y="365341"/>
            <a:ext cx="5256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</a:rPr>
              <a:t>국방 단어 교정 체계 적용방안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749B3F-8D61-41B0-92E0-A76231E5E89C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A9A8E96-0994-FF4E-8BBB-4CDC26B9B2E5}"/>
              </a:ext>
            </a:extLst>
          </p:cNvPr>
          <p:cNvGrpSpPr/>
          <p:nvPr/>
        </p:nvGrpSpPr>
        <p:grpSpPr>
          <a:xfrm>
            <a:off x="591485" y="1900832"/>
            <a:ext cx="10519343" cy="1495206"/>
            <a:chOff x="1042737" y="1587410"/>
            <a:chExt cx="10519343" cy="1495206"/>
          </a:xfrm>
        </p:grpSpPr>
        <p:sp>
          <p:nvSpPr>
            <p:cNvPr id="24" name="자유형: 도형 5">
              <a:extLst>
                <a:ext uri="{FF2B5EF4-FFF2-40B4-BE49-F238E27FC236}">
                  <a16:creationId xmlns:a16="http://schemas.microsoft.com/office/drawing/2014/main" id="{CFB857F9-2F81-324E-A87E-E1DA8FAAAE5F}"/>
                </a:ext>
              </a:extLst>
            </p:cNvPr>
            <p:cNvSpPr/>
            <p:nvPr/>
          </p:nvSpPr>
          <p:spPr>
            <a:xfrm>
              <a:off x="1042737" y="1940236"/>
              <a:ext cx="10519343" cy="1142380"/>
            </a:xfrm>
            <a:custGeom>
              <a:avLst/>
              <a:gdLst>
                <a:gd name="connsiteX0" fmla="*/ 0 w 10693666"/>
                <a:gd name="connsiteY0" fmla="*/ 0 h 806400"/>
                <a:gd name="connsiteX1" fmla="*/ 10693666 w 10693666"/>
                <a:gd name="connsiteY1" fmla="*/ 0 h 806400"/>
                <a:gd name="connsiteX2" fmla="*/ 10693666 w 10693666"/>
                <a:gd name="connsiteY2" fmla="*/ 806400 h 806400"/>
                <a:gd name="connsiteX3" fmla="*/ 0 w 10693666"/>
                <a:gd name="connsiteY3" fmla="*/ 806400 h 806400"/>
                <a:gd name="connsiteX4" fmla="*/ 0 w 10693666"/>
                <a:gd name="connsiteY4" fmla="*/ 0 h 8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3666" h="806400">
                  <a:moveTo>
                    <a:pt x="0" y="0"/>
                  </a:moveTo>
                  <a:lnTo>
                    <a:pt x="10693666" y="0"/>
                  </a:lnTo>
                  <a:lnTo>
                    <a:pt x="10693666" y="806400"/>
                  </a:ln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9947" tIns="354076" rIns="829947" bIns="120904" numCol="1" spcCol="1270" anchor="t" anchorCtr="0">
              <a:noAutofit/>
            </a:bodyPr>
            <a:lstStyle/>
            <a:p>
              <a:pPr marL="171450" lvl="1" indent="-17145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700" kern="1200"/>
            </a:p>
          </p:txBody>
        </p:sp>
        <p:sp>
          <p:nvSpPr>
            <p:cNvPr id="25" name="사각형: 둥근 모서리 6">
              <a:extLst>
                <a:ext uri="{FF2B5EF4-FFF2-40B4-BE49-F238E27FC236}">
                  <a16:creationId xmlns:a16="http://schemas.microsoft.com/office/drawing/2014/main" id="{E5055D00-0F99-EA4F-B8A7-C6FB23ADF878}"/>
                </a:ext>
              </a:extLst>
            </p:cNvPr>
            <p:cNvSpPr/>
            <p:nvPr/>
          </p:nvSpPr>
          <p:spPr>
            <a:xfrm>
              <a:off x="1313261" y="1587410"/>
              <a:ext cx="1917620" cy="636712"/>
            </a:xfrm>
            <a:prstGeom prst="roundRect">
              <a:avLst>
                <a:gd name="adj" fmla="val 24646"/>
              </a:avLst>
            </a:prstGeom>
            <a:solidFill>
              <a:srgbClr val="2A7CAD"/>
            </a:soli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9051" tIns="46114" rIns="329051" bIns="46114" numCol="1" spcCol="1270" anchor="ctr" anchorCtr="0">
              <a:noAutofit/>
            </a:bodyPr>
            <a:lstStyle/>
            <a:p>
              <a:pPr marL="0" lvl="0" indent="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700" kern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2F0FD2-AAAD-3D45-B213-165C062BD535}"/>
                </a:ext>
              </a:extLst>
            </p:cNvPr>
            <p:cNvSpPr txBox="1"/>
            <p:nvPr/>
          </p:nvSpPr>
          <p:spPr>
            <a:xfrm>
              <a:off x="1306378" y="1674934"/>
              <a:ext cx="1893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bg1"/>
                  </a:solidFill>
                </a:rPr>
                <a:t>군에서의 적용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0C2C25-F8B6-0E43-9367-2A677CFF7396}"/>
                </a:ext>
              </a:extLst>
            </p:cNvPr>
            <p:cNvSpPr txBox="1"/>
            <p:nvPr/>
          </p:nvSpPr>
          <p:spPr>
            <a:xfrm>
              <a:off x="1313261" y="2306247"/>
              <a:ext cx="9933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인트라넷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內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각 군 또는 국방부 통합 체계 웹 사이트 운영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문서 작업 활용을 위한 국군 장병을 위함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FE0C974-779E-FA49-9180-24EE4F2E40E8}"/>
              </a:ext>
            </a:extLst>
          </p:cNvPr>
          <p:cNvGrpSpPr/>
          <p:nvPr/>
        </p:nvGrpSpPr>
        <p:grpSpPr>
          <a:xfrm>
            <a:off x="591485" y="4016753"/>
            <a:ext cx="10519343" cy="1495206"/>
            <a:chOff x="1042737" y="1587410"/>
            <a:chExt cx="10519343" cy="1495206"/>
          </a:xfrm>
        </p:grpSpPr>
        <p:sp>
          <p:nvSpPr>
            <p:cNvPr id="29" name="자유형: 도형 29">
              <a:extLst>
                <a:ext uri="{FF2B5EF4-FFF2-40B4-BE49-F238E27FC236}">
                  <a16:creationId xmlns:a16="http://schemas.microsoft.com/office/drawing/2014/main" id="{753C78E5-B9AD-AA44-B2AB-AFC872EFDB9C}"/>
                </a:ext>
              </a:extLst>
            </p:cNvPr>
            <p:cNvSpPr/>
            <p:nvPr/>
          </p:nvSpPr>
          <p:spPr>
            <a:xfrm>
              <a:off x="1042737" y="1940236"/>
              <a:ext cx="10519343" cy="1142380"/>
            </a:xfrm>
            <a:custGeom>
              <a:avLst/>
              <a:gdLst>
                <a:gd name="connsiteX0" fmla="*/ 0 w 10693666"/>
                <a:gd name="connsiteY0" fmla="*/ 0 h 806400"/>
                <a:gd name="connsiteX1" fmla="*/ 10693666 w 10693666"/>
                <a:gd name="connsiteY1" fmla="*/ 0 h 806400"/>
                <a:gd name="connsiteX2" fmla="*/ 10693666 w 10693666"/>
                <a:gd name="connsiteY2" fmla="*/ 806400 h 806400"/>
                <a:gd name="connsiteX3" fmla="*/ 0 w 10693666"/>
                <a:gd name="connsiteY3" fmla="*/ 806400 h 806400"/>
                <a:gd name="connsiteX4" fmla="*/ 0 w 10693666"/>
                <a:gd name="connsiteY4" fmla="*/ 0 h 8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3666" h="806400">
                  <a:moveTo>
                    <a:pt x="0" y="0"/>
                  </a:moveTo>
                  <a:lnTo>
                    <a:pt x="10693666" y="0"/>
                  </a:lnTo>
                  <a:lnTo>
                    <a:pt x="10693666" y="806400"/>
                  </a:ln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9947" tIns="354076" rIns="829947" bIns="120904" numCol="1" spcCol="1270" anchor="t" anchorCtr="0">
              <a:noAutofit/>
            </a:bodyPr>
            <a:lstStyle/>
            <a:p>
              <a:pPr marL="171450" lvl="1" indent="-17145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700" kern="1200"/>
            </a:p>
          </p:txBody>
        </p:sp>
        <p:sp>
          <p:nvSpPr>
            <p:cNvPr id="30" name="사각형: 둥근 모서리 30">
              <a:extLst>
                <a:ext uri="{FF2B5EF4-FFF2-40B4-BE49-F238E27FC236}">
                  <a16:creationId xmlns:a16="http://schemas.microsoft.com/office/drawing/2014/main" id="{5169BC22-F257-F241-9F2A-5423CD7558B4}"/>
                </a:ext>
              </a:extLst>
            </p:cNvPr>
            <p:cNvSpPr/>
            <p:nvPr/>
          </p:nvSpPr>
          <p:spPr>
            <a:xfrm>
              <a:off x="1313261" y="1587410"/>
              <a:ext cx="2150228" cy="636712"/>
            </a:xfrm>
            <a:prstGeom prst="roundRect">
              <a:avLst>
                <a:gd name="adj" fmla="val 24646"/>
              </a:avLst>
            </a:prstGeom>
            <a:solidFill>
              <a:srgbClr val="2A7CAD"/>
            </a:soli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9051" tIns="46114" rIns="329051" bIns="46114" numCol="1" spcCol="1270" anchor="ctr" anchorCtr="0">
              <a:noAutofit/>
            </a:bodyPr>
            <a:lstStyle/>
            <a:p>
              <a:pPr marL="0" lvl="0" indent="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700" kern="12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EA060C-ABEC-0249-BB63-1128C332B7B0}"/>
                </a:ext>
              </a:extLst>
            </p:cNvPr>
            <p:cNvSpPr txBox="1"/>
            <p:nvPr/>
          </p:nvSpPr>
          <p:spPr>
            <a:xfrm>
              <a:off x="1300718" y="1672381"/>
              <a:ext cx="2162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bg1"/>
                  </a:solidFill>
                </a:rPr>
                <a:t>민간에서의 적용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CFCD117-E167-7E46-805F-2AE8C247CBC8}"/>
                </a:ext>
              </a:extLst>
            </p:cNvPr>
            <p:cNvSpPr txBox="1"/>
            <p:nvPr/>
          </p:nvSpPr>
          <p:spPr>
            <a:xfrm>
              <a:off x="1313261" y="2306247"/>
              <a:ext cx="9933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외부 인터넷을 통한 웹사이트 운영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방위산업체 근무자 및 군사관련 문서 작성자를 위함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7E9AA17-30FE-1044-A240-05E236AF6407}"/>
              </a:ext>
            </a:extLst>
          </p:cNvPr>
          <p:cNvSpPr txBox="1"/>
          <p:nvPr/>
        </p:nvSpPr>
        <p:spPr>
          <a:xfrm>
            <a:off x="1042737" y="9100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적용방안</a:t>
            </a:r>
          </a:p>
        </p:txBody>
      </p:sp>
    </p:spTree>
    <p:extLst>
      <p:ext uri="{BB962C8B-B14F-4D97-AF65-F5344CB8AC3E}">
        <p14:creationId xmlns:p14="http://schemas.microsoft.com/office/powerpoint/2010/main" val="82596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AA975B-BAD3-CD43-BEAE-5C54D8DB5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05A7A6-BF8C-F347-BC45-1EDE83C1DE0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8EBD2-606F-4378-A847-02ED2541873E}"/>
              </a:ext>
            </a:extLst>
          </p:cNvPr>
          <p:cNvSpPr txBox="1"/>
          <p:nvPr/>
        </p:nvSpPr>
        <p:spPr>
          <a:xfrm>
            <a:off x="4037583" y="2321004"/>
            <a:ext cx="411683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06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4D9C5-363A-4E91-8D42-7887BC130A0A}"/>
              </a:ext>
            </a:extLst>
          </p:cNvPr>
          <p:cNvSpPr txBox="1"/>
          <p:nvPr/>
        </p:nvSpPr>
        <p:spPr>
          <a:xfrm>
            <a:off x="4392651" y="3013501"/>
            <a:ext cx="3406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Thank you !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2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D9F8A9-AD87-084C-8849-3254EF4063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8F857-BE37-4142-BDAC-7A02FFC40DE4}"/>
              </a:ext>
            </a:extLst>
          </p:cNvPr>
          <p:cNvSpPr txBox="1"/>
          <p:nvPr/>
        </p:nvSpPr>
        <p:spPr>
          <a:xfrm>
            <a:off x="577515" y="609600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D63BAE-9284-4DC6-9B67-DFAD7655DC74}"/>
              </a:ext>
            </a:extLst>
          </p:cNvPr>
          <p:cNvCxnSpPr/>
          <p:nvPr/>
        </p:nvCxnSpPr>
        <p:spPr>
          <a:xfrm>
            <a:off x="577515" y="1540043"/>
            <a:ext cx="55184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DB78EC-A2F7-4FDB-84DB-732EBFB3BA60}"/>
              </a:ext>
            </a:extLst>
          </p:cNvPr>
          <p:cNvGrpSpPr/>
          <p:nvPr/>
        </p:nvGrpSpPr>
        <p:grpSpPr>
          <a:xfrm>
            <a:off x="796660" y="2334309"/>
            <a:ext cx="2698869" cy="461665"/>
            <a:chOff x="796660" y="2071391"/>
            <a:chExt cx="2698869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9A946B-E990-4778-99F3-88E1540C5FAD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001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E4FD1-E198-4E59-BE60-92631AABCC63}"/>
                </a:ext>
              </a:extLst>
            </p:cNvPr>
            <p:cNvSpPr txBox="1"/>
            <p:nvPr/>
          </p:nvSpPr>
          <p:spPr>
            <a:xfrm>
              <a:off x="2140671" y="2071391"/>
              <a:ext cx="1354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개발 배경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348BC-758F-452B-A0E8-F1FC9522A178}"/>
              </a:ext>
            </a:extLst>
          </p:cNvPr>
          <p:cNvGrpSpPr/>
          <p:nvPr/>
        </p:nvGrpSpPr>
        <p:grpSpPr>
          <a:xfrm>
            <a:off x="796660" y="3373487"/>
            <a:ext cx="2968174" cy="461665"/>
            <a:chOff x="796660" y="2071391"/>
            <a:chExt cx="2968174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BF9B4A-2FBD-49A2-931F-ECCFD5E02A2A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002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BB533A-53E5-451C-B62A-87FB6C6EC440}"/>
                </a:ext>
              </a:extLst>
            </p:cNvPr>
            <p:cNvSpPr txBox="1"/>
            <p:nvPr/>
          </p:nvSpPr>
          <p:spPr>
            <a:xfrm>
              <a:off x="2140671" y="2071391"/>
              <a:ext cx="1624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서비스 소개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DB8FD1-FBB6-42F9-A3C6-94FB23AFA4A8}"/>
              </a:ext>
            </a:extLst>
          </p:cNvPr>
          <p:cNvGrpSpPr/>
          <p:nvPr/>
        </p:nvGrpSpPr>
        <p:grpSpPr>
          <a:xfrm>
            <a:off x="796660" y="4412665"/>
            <a:ext cx="2968174" cy="461665"/>
            <a:chOff x="796660" y="2071391"/>
            <a:chExt cx="2968174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BF86B-8B20-4679-8FD5-406B5E1437E1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003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C836B5-5565-49A0-AFFB-A1B2136E9B15}"/>
                </a:ext>
              </a:extLst>
            </p:cNvPr>
            <p:cNvSpPr txBox="1"/>
            <p:nvPr/>
          </p:nvSpPr>
          <p:spPr>
            <a:xfrm>
              <a:off x="2140671" y="2071391"/>
              <a:ext cx="1624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서비스 시연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BA8BE-39DF-43B8-B6A5-B20BF0C82FA2}"/>
              </a:ext>
            </a:extLst>
          </p:cNvPr>
          <p:cNvGrpSpPr/>
          <p:nvPr/>
        </p:nvGrpSpPr>
        <p:grpSpPr>
          <a:xfrm>
            <a:off x="796660" y="5451843"/>
            <a:ext cx="3553270" cy="461665"/>
            <a:chOff x="796660" y="2071391"/>
            <a:chExt cx="3553270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CECD95-2171-4A5F-B630-C8D389B903C1}"/>
                </a:ext>
              </a:extLst>
            </p:cNvPr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004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32E0BC-8376-4700-B9B5-95C75AD0BC02}"/>
                </a:ext>
              </a:extLst>
            </p:cNvPr>
            <p:cNvSpPr txBox="1"/>
            <p:nvPr/>
          </p:nvSpPr>
          <p:spPr>
            <a:xfrm>
              <a:off x="2140671" y="2071391"/>
              <a:ext cx="22092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기대 및 적용방안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5B713B-C8A6-4F66-9137-68C6F6991E8B}"/>
              </a:ext>
            </a:extLst>
          </p:cNvPr>
          <p:cNvSpPr txBox="1"/>
          <p:nvPr/>
        </p:nvSpPr>
        <p:spPr>
          <a:xfrm>
            <a:off x="7634612" y="171270"/>
            <a:ext cx="4455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spc="-300" dirty="0">
                <a:solidFill>
                  <a:srgbClr val="055076">
                    <a:alpha val="10000"/>
                  </a:srgbClr>
                </a:solidFill>
              </a:rPr>
              <a:t>Open Data</a:t>
            </a:r>
            <a:endParaRPr lang="ko-KR" altLang="en-US" sz="7200" b="1" spc="-300" dirty="0">
              <a:solidFill>
                <a:srgbClr val="055076">
                  <a:alpha val="10000"/>
                </a:srgb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67811AC-E85A-B943-B649-A503DCB2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05216" y="2936380"/>
            <a:ext cx="3884462" cy="38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84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3A0B8AB-629E-45E9-9951-6A4AC7A1CA93}"/>
              </a:ext>
            </a:extLst>
          </p:cNvPr>
          <p:cNvGrpSpPr/>
          <p:nvPr/>
        </p:nvGrpSpPr>
        <p:grpSpPr>
          <a:xfrm>
            <a:off x="786062" y="2450721"/>
            <a:ext cx="8005011" cy="1779915"/>
            <a:chOff x="786062" y="2450721"/>
            <a:chExt cx="8005011" cy="177991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F4AC94-6E11-4849-92EF-346B8D485086}"/>
                </a:ext>
              </a:extLst>
            </p:cNvPr>
            <p:cNvSpPr txBox="1"/>
            <p:nvPr/>
          </p:nvSpPr>
          <p:spPr>
            <a:xfrm>
              <a:off x="786063" y="2450721"/>
              <a:ext cx="17604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300" dirty="0">
                  <a:solidFill>
                    <a:schemeClr val="bg1"/>
                  </a:solidFill>
                </a:rPr>
                <a:t>Part 1, 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0FA95CB-49B0-419C-AC46-772B8E100BE4}"/>
                </a:ext>
              </a:extLst>
            </p:cNvPr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3AEFC9-A6B9-4D02-996F-B4102D9D909C}"/>
                </a:ext>
              </a:extLst>
            </p:cNvPr>
            <p:cNvSpPr txBox="1"/>
            <p:nvPr/>
          </p:nvSpPr>
          <p:spPr>
            <a:xfrm>
              <a:off x="786062" y="3645861"/>
              <a:ext cx="28516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</a:rPr>
                <a:t>개발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71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6999601-A394-1644-B596-43E571DFC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0470D4E-C465-4E1F-9390-65E5B9D4480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F08DE-394F-4B0D-B35D-9B3723084EBA}"/>
              </a:ext>
            </a:extLst>
          </p:cNvPr>
          <p:cNvSpPr txBox="1"/>
          <p:nvPr/>
        </p:nvSpPr>
        <p:spPr>
          <a:xfrm>
            <a:off x="5069116" y="1764302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4B17E-F944-46BF-956F-C26F9399837E}"/>
              </a:ext>
            </a:extLst>
          </p:cNvPr>
          <p:cNvSpPr txBox="1"/>
          <p:nvPr/>
        </p:nvSpPr>
        <p:spPr>
          <a:xfrm>
            <a:off x="3045332" y="3914273"/>
            <a:ext cx="6101350" cy="1304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300" dirty="0">
                <a:solidFill>
                  <a:schemeClr val="bg1"/>
                </a:solidFill>
              </a:rPr>
              <a:t>하루 몇 건의 문서를 작성하십니까 </a:t>
            </a:r>
            <a:r>
              <a:rPr lang="en-US" altLang="ko-KR" sz="2800" spc="-300" dirty="0">
                <a:solidFill>
                  <a:schemeClr val="bg1"/>
                </a:solidFill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2800" spc="-300" dirty="0">
                <a:solidFill>
                  <a:schemeClr val="bg1"/>
                </a:solidFill>
              </a:rPr>
              <a:t>그리고 문서 교정에 얼마나 투자하십니까 </a:t>
            </a:r>
            <a:r>
              <a:rPr lang="en-US" altLang="ko-KR" sz="2800" spc="-300" dirty="0">
                <a:solidFill>
                  <a:schemeClr val="bg1"/>
                </a:solidFill>
              </a:rPr>
              <a:t>?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59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B73AEF9-292C-9147-818E-331401EAA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0470D4E-C465-4E1F-9390-65E5B9D4480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F08DE-394F-4B0D-B35D-9B3723084EBA}"/>
              </a:ext>
            </a:extLst>
          </p:cNvPr>
          <p:cNvSpPr txBox="1"/>
          <p:nvPr/>
        </p:nvSpPr>
        <p:spPr>
          <a:xfrm>
            <a:off x="5069116" y="1764302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4B17E-F944-46BF-956F-C26F9399837E}"/>
              </a:ext>
            </a:extLst>
          </p:cNvPr>
          <p:cNvSpPr txBox="1"/>
          <p:nvPr/>
        </p:nvSpPr>
        <p:spPr>
          <a:xfrm>
            <a:off x="2633364" y="3914273"/>
            <a:ext cx="6925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</a:rPr>
              <a:t>모두가 이해 할 수 있는 표준 단어를 사용하나요 </a:t>
            </a:r>
            <a:r>
              <a:rPr lang="en-US" altLang="ko-KR" sz="2800" spc="-300" dirty="0">
                <a:solidFill>
                  <a:schemeClr val="bg1"/>
                </a:solidFill>
              </a:rPr>
              <a:t>?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69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989646-B28E-6949-814C-1BB2DE2B7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7DD561-E808-4C21-9EA7-3465340BD0B9}"/>
              </a:ext>
            </a:extLst>
          </p:cNvPr>
          <p:cNvSpPr/>
          <p:nvPr/>
        </p:nvSpPr>
        <p:spPr>
          <a:xfrm>
            <a:off x="4084994" y="5550568"/>
            <a:ext cx="4086184" cy="1026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907E6A-3173-4CE6-B0BC-4C743A4D100E}"/>
              </a:ext>
            </a:extLst>
          </p:cNvPr>
          <p:cNvSpPr txBox="1"/>
          <p:nvPr/>
        </p:nvSpPr>
        <p:spPr>
          <a:xfrm>
            <a:off x="4295693" y="5802306"/>
            <a:ext cx="366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</a:rPr>
              <a:t>국방 </a:t>
            </a:r>
            <a:r>
              <a:rPr lang="ko-KR" altLang="en-US" sz="2800" spc="-150" dirty="0" err="1">
                <a:solidFill>
                  <a:schemeClr val="bg1"/>
                </a:solidFill>
              </a:rPr>
              <a:t>표준단어의</a:t>
            </a:r>
            <a:r>
              <a:rPr lang="ko-KR" altLang="en-US" sz="2800" spc="-150" dirty="0">
                <a:solidFill>
                  <a:schemeClr val="bg1"/>
                </a:solidFill>
              </a:rPr>
              <a:t> 사용 </a:t>
            </a:r>
            <a:r>
              <a:rPr lang="en-US" altLang="ko-KR" sz="2800" spc="-150" dirty="0">
                <a:solidFill>
                  <a:schemeClr val="bg1"/>
                </a:solidFill>
              </a:rPr>
              <a:t>?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7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8DF40E-B41B-4413-B118-C2CB7E5B5B7F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34D138-1958-4B73-8F31-AE43B99069A2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B0BD1-C51D-4A23-9181-ED9142281518}"/>
              </a:ext>
            </a:extLst>
          </p:cNvPr>
          <p:cNvSpPr txBox="1"/>
          <p:nvPr/>
        </p:nvSpPr>
        <p:spPr>
          <a:xfrm>
            <a:off x="1042737" y="365341"/>
            <a:ext cx="544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</a:rPr>
              <a:t>현행 문서 교정 절차 및 문제점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749B3F-8D61-41B0-92E0-A76231E5E89C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F0AB1E-6812-4D49-A578-57A6C01CEFBB}"/>
              </a:ext>
            </a:extLst>
          </p:cNvPr>
          <p:cNvGrpSpPr/>
          <p:nvPr/>
        </p:nvGrpSpPr>
        <p:grpSpPr>
          <a:xfrm>
            <a:off x="2297595" y="1984831"/>
            <a:ext cx="7596807" cy="3413942"/>
            <a:chOff x="2764789" y="1676106"/>
            <a:chExt cx="6559827" cy="247484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785BAC2-3BAB-F34B-BA01-6FCCECABDD1E}"/>
                </a:ext>
              </a:extLst>
            </p:cNvPr>
            <p:cNvGrpSpPr/>
            <p:nvPr/>
          </p:nvGrpSpPr>
          <p:grpSpPr>
            <a:xfrm>
              <a:off x="3253053" y="1724907"/>
              <a:ext cx="5685894" cy="1704093"/>
              <a:chOff x="2948820" y="2572387"/>
              <a:chExt cx="5685894" cy="1704093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05337BA-A671-D245-B63E-F509B2800D12}"/>
                  </a:ext>
                </a:extLst>
              </p:cNvPr>
              <p:cNvGrpSpPr/>
              <p:nvPr/>
            </p:nvGrpSpPr>
            <p:grpSpPr>
              <a:xfrm>
                <a:off x="2948820" y="2572387"/>
                <a:ext cx="1437861" cy="1612253"/>
                <a:chOff x="3800061" y="1664749"/>
                <a:chExt cx="1437861" cy="1612253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C46AF4B-0252-3D4C-A621-39F713249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8851" r="50057"/>
                <a:stretch/>
              </p:blipFill>
              <p:spPr>
                <a:xfrm>
                  <a:off x="3800061" y="1664749"/>
                  <a:ext cx="1437861" cy="1472593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0B9DB9D-F3D2-1942-BA87-14FB1482B102}"/>
                    </a:ext>
                  </a:extLst>
                </p:cNvPr>
                <p:cNvSpPr txBox="1"/>
                <p:nvPr/>
              </p:nvSpPr>
              <p:spPr>
                <a:xfrm>
                  <a:off x="3952970" y="3031577"/>
                  <a:ext cx="1095171" cy="2454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bg1"/>
                      </a:solidFill>
                    </a:rPr>
                    <a:t>문서 작성자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BA0605-19BA-6A41-9112-6F8585936F38}"/>
                  </a:ext>
                </a:extLst>
              </p:cNvPr>
              <p:cNvGrpSpPr/>
              <p:nvPr/>
            </p:nvGrpSpPr>
            <p:grpSpPr>
              <a:xfrm>
                <a:off x="7196853" y="2601781"/>
                <a:ext cx="1437861" cy="1582859"/>
                <a:chOff x="6096000" y="2342148"/>
                <a:chExt cx="1437861" cy="1582859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B0E9E3E8-297C-2D43-98EE-FE6B439BD2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057" b="54543"/>
                <a:stretch/>
              </p:blipFill>
              <p:spPr>
                <a:xfrm>
                  <a:off x="6096000" y="2342148"/>
                  <a:ext cx="1437861" cy="1308734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71CCB20-3300-854E-9760-A803BB9C1235}"/>
                    </a:ext>
                  </a:extLst>
                </p:cNvPr>
                <p:cNvSpPr txBox="1"/>
                <p:nvPr/>
              </p:nvSpPr>
              <p:spPr>
                <a:xfrm>
                  <a:off x="6248909" y="3679582"/>
                  <a:ext cx="1095171" cy="2454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bg1"/>
                      </a:solidFill>
                    </a:rPr>
                    <a:t>문서 </a:t>
                  </a:r>
                  <a:r>
                    <a:rPr lang="ko-KR" altLang="en-US" sz="1600" dirty="0" err="1">
                      <a:solidFill>
                        <a:schemeClr val="bg1"/>
                      </a:solidFill>
                    </a:rPr>
                    <a:t>첨삭자</a:t>
                  </a:r>
                  <a:endParaRPr lang="ko-KR" alt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BA1A346-08BD-3647-BB31-3495907C06E1}"/>
                  </a:ext>
                </a:extLst>
              </p:cNvPr>
              <p:cNvGrpSpPr/>
              <p:nvPr/>
            </p:nvGrpSpPr>
            <p:grpSpPr>
              <a:xfrm>
                <a:off x="4458095" y="2791084"/>
                <a:ext cx="2213558" cy="730936"/>
                <a:chOff x="4640197" y="2814608"/>
                <a:chExt cx="2213558" cy="730936"/>
              </a:xfrm>
            </p:grpSpPr>
            <p:sp>
              <p:nvSpPr>
                <p:cNvPr id="25" name="이등변 삼각형 11">
                  <a:extLst>
                    <a:ext uri="{FF2B5EF4-FFF2-40B4-BE49-F238E27FC236}">
                      <a16:creationId xmlns:a16="http://schemas.microsoft.com/office/drawing/2014/main" id="{FD7F3429-D9F2-E04E-8C73-E647F38A5F4C}"/>
                    </a:ext>
                  </a:extLst>
                </p:cNvPr>
                <p:cNvSpPr/>
                <p:nvPr/>
              </p:nvSpPr>
              <p:spPr>
                <a:xfrm rot="16200000" flipV="1">
                  <a:off x="4640319" y="2814486"/>
                  <a:ext cx="730936" cy="731179"/>
                </a:xfrm>
                <a:prstGeom prst="triangl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1B6D16-13A9-E046-9B6C-E89F4CA661A3}"/>
                    </a:ext>
                  </a:extLst>
                </p:cNvPr>
                <p:cNvSpPr txBox="1"/>
                <p:nvPr/>
              </p:nvSpPr>
              <p:spPr>
                <a:xfrm>
                  <a:off x="5442791" y="3026186"/>
                  <a:ext cx="141096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/>
                      </a:solidFill>
                    </a:rPr>
                    <a:t>문서 첨삭 요청</a:t>
                  </a: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6B8FA0B-4318-CC41-BC13-47AA444C78B2}"/>
                  </a:ext>
                </a:extLst>
              </p:cNvPr>
              <p:cNvGrpSpPr/>
              <p:nvPr/>
            </p:nvGrpSpPr>
            <p:grpSpPr>
              <a:xfrm>
                <a:off x="5034988" y="3545544"/>
                <a:ext cx="2090450" cy="730936"/>
                <a:chOff x="4876465" y="3545544"/>
                <a:chExt cx="2090450" cy="730936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74631E-91F9-1F41-BDBA-7B3139DDEF6E}"/>
                    </a:ext>
                  </a:extLst>
                </p:cNvPr>
                <p:cNvSpPr txBox="1"/>
                <p:nvPr/>
              </p:nvSpPr>
              <p:spPr>
                <a:xfrm>
                  <a:off x="4876465" y="3761008"/>
                  <a:ext cx="141096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1"/>
                      </a:solidFill>
                    </a:rPr>
                    <a:t>첨삭 결과 반환</a:t>
                  </a:r>
                </a:p>
              </p:txBody>
            </p:sp>
            <p:sp>
              <p:nvSpPr>
                <p:cNvPr id="29" name="이등변 삼각형 11">
                  <a:extLst>
                    <a:ext uri="{FF2B5EF4-FFF2-40B4-BE49-F238E27FC236}">
                      <a16:creationId xmlns:a16="http://schemas.microsoft.com/office/drawing/2014/main" id="{5FFE0E21-7AC9-3F4E-BF80-02B5111BC5F0}"/>
                    </a:ext>
                  </a:extLst>
                </p:cNvPr>
                <p:cNvSpPr/>
                <p:nvPr/>
              </p:nvSpPr>
              <p:spPr>
                <a:xfrm rot="5400000" flipV="1">
                  <a:off x="6235858" y="3545422"/>
                  <a:ext cx="730936" cy="731179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19F2B5-3CB4-4441-976A-443276BC7414}"/>
                </a:ext>
              </a:extLst>
            </p:cNvPr>
            <p:cNvSpPr txBox="1"/>
            <p:nvPr/>
          </p:nvSpPr>
          <p:spPr>
            <a:xfrm>
              <a:off x="5318378" y="3704228"/>
              <a:ext cx="1272347" cy="245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</a:rPr>
                <a:t>완료까지 반복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A986AEC-0DA4-164E-91AD-9BC57CCC3B20}"/>
                </a:ext>
              </a:extLst>
            </p:cNvPr>
            <p:cNvSpPr/>
            <p:nvPr/>
          </p:nvSpPr>
          <p:spPr>
            <a:xfrm>
              <a:off x="2764789" y="1676106"/>
              <a:ext cx="6559827" cy="24748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2209912-BC01-8543-99FF-DC54BD11B98D}"/>
              </a:ext>
            </a:extLst>
          </p:cNvPr>
          <p:cNvSpPr txBox="1"/>
          <p:nvPr/>
        </p:nvSpPr>
        <p:spPr>
          <a:xfrm>
            <a:off x="2977197" y="5992770"/>
            <a:ext cx="623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군과 더불어 대부분의 조직에서 수동적으로 이뤄지고 있음 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EE4884-DE2C-9C48-8BFE-F09ADB88F4F2}"/>
              </a:ext>
            </a:extLst>
          </p:cNvPr>
          <p:cNvSpPr txBox="1"/>
          <p:nvPr/>
        </p:nvSpPr>
        <p:spPr>
          <a:xfrm>
            <a:off x="1042737" y="910010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문서 교정 절차</a:t>
            </a:r>
          </a:p>
        </p:txBody>
      </p:sp>
    </p:spTree>
    <p:extLst>
      <p:ext uri="{BB962C8B-B14F-4D97-AF65-F5344CB8AC3E}">
        <p14:creationId xmlns:p14="http://schemas.microsoft.com/office/powerpoint/2010/main" val="90883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8DF40E-B41B-4413-B118-C2CB7E5B5B7F}"/>
              </a:ext>
            </a:extLst>
          </p:cNvPr>
          <p:cNvCxnSpPr>
            <a:cxnSpLocks/>
          </p:cNvCxnSpPr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34D138-1958-4B73-8F31-AE43B99069A2}"/>
              </a:ext>
            </a:extLst>
          </p:cNvPr>
          <p:cNvSpPr txBox="1"/>
          <p:nvPr/>
        </p:nvSpPr>
        <p:spPr>
          <a:xfrm>
            <a:off x="80211" y="136176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B0BD1-C51D-4A23-9181-ED9142281518}"/>
              </a:ext>
            </a:extLst>
          </p:cNvPr>
          <p:cNvSpPr txBox="1"/>
          <p:nvPr/>
        </p:nvSpPr>
        <p:spPr>
          <a:xfrm>
            <a:off x="1042737" y="365341"/>
            <a:ext cx="5445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1"/>
                </a:solidFill>
              </a:rPr>
              <a:t>현행 문서 교정 절차 및 문제점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749B3F-8D61-41B0-92E0-A76231E5E89C}"/>
              </a:ext>
            </a:extLst>
          </p:cNvPr>
          <p:cNvCxnSpPr>
            <a:cxnSpLocks/>
          </p:cNvCxnSpPr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0EE4884-DE2C-9C48-8BFE-F09ADB88F4F2}"/>
              </a:ext>
            </a:extLst>
          </p:cNvPr>
          <p:cNvSpPr txBox="1"/>
          <p:nvPr/>
        </p:nvSpPr>
        <p:spPr>
          <a:xfrm>
            <a:off x="1042737" y="91001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문제점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213CDE3-A622-5A45-84E0-47373447D59A}"/>
              </a:ext>
            </a:extLst>
          </p:cNvPr>
          <p:cNvGrpSpPr/>
          <p:nvPr/>
        </p:nvGrpSpPr>
        <p:grpSpPr>
          <a:xfrm>
            <a:off x="1042737" y="1504899"/>
            <a:ext cx="10519343" cy="1165024"/>
            <a:chOff x="1042737" y="1587410"/>
            <a:chExt cx="10519343" cy="1495206"/>
          </a:xfrm>
        </p:grpSpPr>
        <p:sp>
          <p:nvSpPr>
            <p:cNvPr id="32" name="자유형: 도형 5">
              <a:extLst>
                <a:ext uri="{FF2B5EF4-FFF2-40B4-BE49-F238E27FC236}">
                  <a16:creationId xmlns:a16="http://schemas.microsoft.com/office/drawing/2014/main" id="{0A4757DA-34A7-E548-A5C7-9FE349E47350}"/>
                </a:ext>
              </a:extLst>
            </p:cNvPr>
            <p:cNvSpPr/>
            <p:nvPr/>
          </p:nvSpPr>
          <p:spPr>
            <a:xfrm>
              <a:off x="1042737" y="1940236"/>
              <a:ext cx="10519343" cy="1142380"/>
            </a:xfrm>
            <a:custGeom>
              <a:avLst/>
              <a:gdLst>
                <a:gd name="connsiteX0" fmla="*/ 0 w 10693666"/>
                <a:gd name="connsiteY0" fmla="*/ 0 h 806400"/>
                <a:gd name="connsiteX1" fmla="*/ 10693666 w 10693666"/>
                <a:gd name="connsiteY1" fmla="*/ 0 h 806400"/>
                <a:gd name="connsiteX2" fmla="*/ 10693666 w 10693666"/>
                <a:gd name="connsiteY2" fmla="*/ 806400 h 806400"/>
                <a:gd name="connsiteX3" fmla="*/ 0 w 10693666"/>
                <a:gd name="connsiteY3" fmla="*/ 806400 h 806400"/>
                <a:gd name="connsiteX4" fmla="*/ 0 w 10693666"/>
                <a:gd name="connsiteY4" fmla="*/ 0 h 8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3666" h="806400">
                  <a:moveTo>
                    <a:pt x="0" y="0"/>
                  </a:moveTo>
                  <a:lnTo>
                    <a:pt x="10693666" y="0"/>
                  </a:lnTo>
                  <a:lnTo>
                    <a:pt x="10693666" y="806400"/>
                  </a:ln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9947" tIns="354076" rIns="829947" bIns="120904" numCol="1" spcCol="1270" anchor="t" anchorCtr="0">
              <a:noAutofit/>
            </a:bodyPr>
            <a:lstStyle/>
            <a:p>
              <a:pPr marL="171450" lvl="1" indent="-17145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700" kern="1200"/>
            </a:p>
          </p:txBody>
        </p:sp>
        <p:sp>
          <p:nvSpPr>
            <p:cNvPr id="34" name="사각형: 둥근 모서리 6">
              <a:extLst>
                <a:ext uri="{FF2B5EF4-FFF2-40B4-BE49-F238E27FC236}">
                  <a16:creationId xmlns:a16="http://schemas.microsoft.com/office/drawing/2014/main" id="{A5B42C8B-D742-D841-8E80-7341F53A7BE9}"/>
                </a:ext>
              </a:extLst>
            </p:cNvPr>
            <p:cNvSpPr/>
            <p:nvPr/>
          </p:nvSpPr>
          <p:spPr>
            <a:xfrm>
              <a:off x="1313261" y="1587410"/>
              <a:ext cx="2990382" cy="636712"/>
            </a:xfrm>
            <a:prstGeom prst="roundRect">
              <a:avLst>
                <a:gd name="adj" fmla="val 24646"/>
              </a:avLst>
            </a:prstGeom>
            <a:solidFill>
              <a:srgbClr val="2A7CAD"/>
            </a:soli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9051" tIns="46114" rIns="329051" bIns="46114" numCol="1" spcCol="1270" anchor="ctr" anchorCtr="0">
              <a:noAutofit/>
            </a:bodyPr>
            <a:lstStyle/>
            <a:p>
              <a:pPr marL="0" lvl="0" indent="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700" kern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0BB258-8E8C-7743-A4DA-28154F90418E}"/>
                </a:ext>
              </a:extLst>
            </p:cNvPr>
            <p:cNvSpPr txBox="1"/>
            <p:nvPr/>
          </p:nvSpPr>
          <p:spPr>
            <a:xfrm>
              <a:off x="1381134" y="1674934"/>
              <a:ext cx="2701381" cy="592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bg1"/>
                  </a:solidFill>
                </a:rPr>
                <a:t>비효율적인 </a:t>
              </a:r>
              <a:r>
                <a:rPr lang="ko-KR" altLang="en-US" sz="2400" spc="-300" dirty="0" err="1">
                  <a:solidFill>
                    <a:schemeClr val="bg1"/>
                  </a:solidFill>
                </a:rPr>
                <a:t>시간활용</a:t>
              </a:r>
              <a:endParaRPr lang="ko-KR" altLang="en-US" sz="2400" spc="-3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B05580-986C-BB4D-A8AA-CE59F2F0F625}"/>
                </a:ext>
              </a:extLst>
            </p:cNvPr>
            <p:cNvSpPr txBox="1"/>
            <p:nvPr/>
          </p:nvSpPr>
          <p:spPr>
            <a:xfrm>
              <a:off x="1313260" y="2421588"/>
              <a:ext cx="9933859" cy="434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첨삭자의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일정을 고려해야 하기 때문에 작성자와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첨삭자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모두 시간적으로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비효율적임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5B3BB2-726D-D34E-BF7B-7F181172A220}"/>
              </a:ext>
            </a:extLst>
          </p:cNvPr>
          <p:cNvGrpSpPr/>
          <p:nvPr/>
        </p:nvGrpSpPr>
        <p:grpSpPr>
          <a:xfrm>
            <a:off x="1042737" y="4380525"/>
            <a:ext cx="10519343" cy="1257642"/>
            <a:chOff x="1042737" y="1587410"/>
            <a:chExt cx="10519343" cy="1495206"/>
          </a:xfrm>
        </p:grpSpPr>
        <p:sp>
          <p:nvSpPr>
            <p:cNvPr id="38" name="자유형: 도형 5">
              <a:extLst>
                <a:ext uri="{FF2B5EF4-FFF2-40B4-BE49-F238E27FC236}">
                  <a16:creationId xmlns:a16="http://schemas.microsoft.com/office/drawing/2014/main" id="{13C154C2-9E9C-F44C-9F66-C158A74091B5}"/>
                </a:ext>
              </a:extLst>
            </p:cNvPr>
            <p:cNvSpPr/>
            <p:nvPr/>
          </p:nvSpPr>
          <p:spPr>
            <a:xfrm>
              <a:off x="1042737" y="1940236"/>
              <a:ext cx="10519343" cy="1142380"/>
            </a:xfrm>
            <a:custGeom>
              <a:avLst/>
              <a:gdLst>
                <a:gd name="connsiteX0" fmla="*/ 0 w 10693666"/>
                <a:gd name="connsiteY0" fmla="*/ 0 h 806400"/>
                <a:gd name="connsiteX1" fmla="*/ 10693666 w 10693666"/>
                <a:gd name="connsiteY1" fmla="*/ 0 h 806400"/>
                <a:gd name="connsiteX2" fmla="*/ 10693666 w 10693666"/>
                <a:gd name="connsiteY2" fmla="*/ 806400 h 806400"/>
                <a:gd name="connsiteX3" fmla="*/ 0 w 10693666"/>
                <a:gd name="connsiteY3" fmla="*/ 806400 h 806400"/>
                <a:gd name="connsiteX4" fmla="*/ 0 w 10693666"/>
                <a:gd name="connsiteY4" fmla="*/ 0 h 8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3666" h="806400">
                  <a:moveTo>
                    <a:pt x="0" y="0"/>
                  </a:moveTo>
                  <a:lnTo>
                    <a:pt x="10693666" y="0"/>
                  </a:lnTo>
                  <a:lnTo>
                    <a:pt x="10693666" y="806400"/>
                  </a:ln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9947" tIns="354076" rIns="829947" bIns="120904" numCol="1" spcCol="1270" anchor="t" anchorCtr="0">
              <a:noAutofit/>
            </a:bodyPr>
            <a:lstStyle/>
            <a:p>
              <a:pPr marL="171450" lvl="1" indent="-17145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700" kern="1200"/>
            </a:p>
          </p:txBody>
        </p:sp>
        <p:sp>
          <p:nvSpPr>
            <p:cNvPr id="39" name="사각형: 둥근 모서리 6">
              <a:extLst>
                <a:ext uri="{FF2B5EF4-FFF2-40B4-BE49-F238E27FC236}">
                  <a16:creationId xmlns:a16="http://schemas.microsoft.com/office/drawing/2014/main" id="{A6EC4F04-5494-0141-9CA3-842E31657B4E}"/>
                </a:ext>
              </a:extLst>
            </p:cNvPr>
            <p:cNvSpPr/>
            <p:nvPr/>
          </p:nvSpPr>
          <p:spPr>
            <a:xfrm>
              <a:off x="1313261" y="1587410"/>
              <a:ext cx="2990382" cy="636712"/>
            </a:xfrm>
            <a:prstGeom prst="roundRect">
              <a:avLst>
                <a:gd name="adj" fmla="val 24646"/>
              </a:avLst>
            </a:prstGeom>
            <a:solidFill>
              <a:srgbClr val="2A7CAD"/>
            </a:soli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9051" tIns="46114" rIns="329051" bIns="46114" numCol="1" spcCol="1270" anchor="ctr" anchorCtr="0">
              <a:noAutofit/>
            </a:bodyPr>
            <a:lstStyle/>
            <a:p>
              <a:pPr marL="0" lvl="0" indent="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700" kern="12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F76415-EB9F-684E-ABFD-A0985C32BD76}"/>
                </a:ext>
              </a:extLst>
            </p:cNvPr>
            <p:cNvSpPr txBox="1"/>
            <p:nvPr/>
          </p:nvSpPr>
          <p:spPr>
            <a:xfrm>
              <a:off x="1381133" y="1674933"/>
              <a:ext cx="2701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 err="1">
                  <a:solidFill>
                    <a:schemeClr val="bg1"/>
                  </a:solidFill>
                </a:rPr>
                <a:t>특수조직의</a:t>
              </a:r>
              <a:r>
                <a:rPr lang="ko-KR" altLang="en-US" sz="2400" spc="-300" dirty="0">
                  <a:solidFill>
                    <a:schemeClr val="bg1"/>
                  </a:solidFill>
                </a:rPr>
                <a:t> </a:t>
              </a:r>
              <a:r>
                <a:rPr lang="ko-KR" altLang="en-US" sz="2400" spc="-300" dirty="0" err="1">
                  <a:solidFill>
                    <a:schemeClr val="bg1"/>
                  </a:solidFill>
                </a:rPr>
                <a:t>용어사용</a:t>
              </a:r>
              <a:endParaRPr lang="ko-KR" altLang="en-US" sz="2400" spc="-3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37CDAAA-6D09-5B42-B605-ED98F2638399}"/>
                </a:ext>
              </a:extLst>
            </p:cNvPr>
            <p:cNvSpPr txBox="1"/>
            <p:nvPr/>
          </p:nvSpPr>
          <p:spPr>
            <a:xfrm>
              <a:off x="1313261" y="2306247"/>
              <a:ext cx="9933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정확한 지시 및 명령을 하달해야 하는 군과 같은 조직에서 사전에 정의되어 있지 않은 단어를 사용할 경우 혼동 및 명확한 전달이 어려울 가능성이 존재함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8A5E824-A15E-EC41-8422-A2B65E176A81}"/>
              </a:ext>
            </a:extLst>
          </p:cNvPr>
          <p:cNvGrpSpPr/>
          <p:nvPr/>
        </p:nvGrpSpPr>
        <p:grpSpPr>
          <a:xfrm>
            <a:off x="1042737" y="2876639"/>
            <a:ext cx="10519343" cy="1325643"/>
            <a:chOff x="1042737" y="1587410"/>
            <a:chExt cx="10519343" cy="1495206"/>
          </a:xfrm>
        </p:grpSpPr>
        <p:sp>
          <p:nvSpPr>
            <p:cNvPr id="45" name="자유형: 도형 5">
              <a:extLst>
                <a:ext uri="{FF2B5EF4-FFF2-40B4-BE49-F238E27FC236}">
                  <a16:creationId xmlns:a16="http://schemas.microsoft.com/office/drawing/2014/main" id="{57368C25-0FDD-5C45-A424-A152D8724E96}"/>
                </a:ext>
              </a:extLst>
            </p:cNvPr>
            <p:cNvSpPr/>
            <p:nvPr/>
          </p:nvSpPr>
          <p:spPr>
            <a:xfrm>
              <a:off x="1042737" y="1940236"/>
              <a:ext cx="10519343" cy="1142380"/>
            </a:xfrm>
            <a:custGeom>
              <a:avLst/>
              <a:gdLst>
                <a:gd name="connsiteX0" fmla="*/ 0 w 10693666"/>
                <a:gd name="connsiteY0" fmla="*/ 0 h 806400"/>
                <a:gd name="connsiteX1" fmla="*/ 10693666 w 10693666"/>
                <a:gd name="connsiteY1" fmla="*/ 0 h 806400"/>
                <a:gd name="connsiteX2" fmla="*/ 10693666 w 10693666"/>
                <a:gd name="connsiteY2" fmla="*/ 806400 h 806400"/>
                <a:gd name="connsiteX3" fmla="*/ 0 w 10693666"/>
                <a:gd name="connsiteY3" fmla="*/ 806400 h 806400"/>
                <a:gd name="connsiteX4" fmla="*/ 0 w 10693666"/>
                <a:gd name="connsiteY4" fmla="*/ 0 h 8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3666" h="806400">
                  <a:moveTo>
                    <a:pt x="0" y="0"/>
                  </a:moveTo>
                  <a:lnTo>
                    <a:pt x="10693666" y="0"/>
                  </a:lnTo>
                  <a:lnTo>
                    <a:pt x="10693666" y="806400"/>
                  </a:ln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9947" tIns="354076" rIns="829947" bIns="120904" numCol="1" spcCol="1270" anchor="t" anchorCtr="0">
              <a:noAutofit/>
            </a:bodyPr>
            <a:lstStyle/>
            <a:p>
              <a:pPr marL="171450" lvl="1" indent="-17145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1700" kern="1200"/>
            </a:p>
          </p:txBody>
        </p:sp>
        <p:sp>
          <p:nvSpPr>
            <p:cNvPr id="46" name="사각형: 둥근 모서리 6">
              <a:extLst>
                <a:ext uri="{FF2B5EF4-FFF2-40B4-BE49-F238E27FC236}">
                  <a16:creationId xmlns:a16="http://schemas.microsoft.com/office/drawing/2014/main" id="{9AC7C28D-0AE0-3349-9BAC-234434F69548}"/>
                </a:ext>
              </a:extLst>
            </p:cNvPr>
            <p:cNvSpPr/>
            <p:nvPr/>
          </p:nvSpPr>
          <p:spPr>
            <a:xfrm>
              <a:off x="1313261" y="1587410"/>
              <a:ext cx="2990382" cy="636712"/>
            </a:xfrm>
            <a:prstGeom prst="roundRect">
              <a:avLst>
                <a:gd name="adj" fmla="val 24646"/>
              </a:avLst>
            </a:prstGeom>
            <a:solidFill>
              <a:srgbClr val="2A7CAD"/>
            </a:solidFill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9051" tIns="46114" rIns="329051" bIns="46114" numCol="1" spcCol="1270" anchor="ctr" anchorCtr="0">
              <a:noAutofit/>
            </a:bodyPr>
            <a:lstStyle/>
            <a:p>
              <a:pPr marL="0" lvl="0" indent="0" algn="l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700" kern="12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96B3E44-AE0F-2F4B-B5BC-E9BFBBB7544E}"/>
                </a:ext>
              </a:extLst>
            </p:cNvPr>
            <p:cNvSpPr txBox="1"/>
            <p:nvPr/>
          </p:nvSpPr>
          <p:spPr>
            <a:xfrm>
              <a:off x="1357891" y="1674933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>
                  <a:solidFill>
                    <a:schemeClr val="bg1"/>
                  </a:solidFill>
                </a:rPr>
                <a:t>사람의 개인 성향 포함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33B380-ACE3-8341-8185-479202502191}"/>
                </a:ext>
              </a:extLst>
            </p:cNvPr>
            <p:cNvSpPr txBox="1"/>
            <p:nvPr/>
          </p:nvSpPr>
          <p:spPr>
            <a:xfrm>
              <a:off x="1313261" y="2306247"/>
              <a:ext cx="9933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사람의 출신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성향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조직 등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개인성향에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따라 어휘 및 문법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단어의 사용이 다르며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무의식에 의한 방언 또한 첨가될 가능성이 있어 문서 교정의 효과가 미미할 가능성이 존재함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88CE88C-97EE-7C40-B067-F696CE81669F}"/>
              </a:ext>
            </a:extLst>
          </p:cNvPr>
          <p:cNvSpPr txBox="1"/>
          <p:nvPr/>
        </p:nvSpPr>
        <p:spPr>
          <a:xfrm>
            <a:off x="1490834" y="6041212"/>
            <a:ext cx="962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수동으로 이뤄지는 교정 절차의 문제점 극복하기 위해 </a:t>
            </a:r>
            <a:r>
              <a:rPr lang="ko-KR" altLang="en-US" dirty="0">
                <a:solidFill>
                  <a:srgbClr val="FF0000"/>
                </a:solidFill>
              </a:rPr>
              <a:t>문서 교정 프로그램 </a:t>
            </a:r>
            <a:r>
              <a:rPr lang="ko-KR" altLang="en-US" dirty="0">
                <a:solidFill>
                  <a:schemeClr val="bg1"/>
                </a:solidFill>
              </a:rPr>
              <a:t>필요성이 제고됨 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351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720_ㄱㄷ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055076"/>
      </a:accent1>
      <a:accent2>
        <a:srgbClr val="1D7CAD"/>
      </a:accent2>
      <a:accent3>
        <a:srgbClr val="56D8F7"/>
      </a:accent3>
      <a:accent4>
        <a:srgbClr val="38506A"/>
      </a:accent4>
      <a:accent5>
        <a:srgbClr val="F9AC61"/>
      </a:accent5>
      <a:accent6>
        <a:srgbClr val="F5E7D2"/>
      </a:accent6>
      <a:hlink>
        <a:srgbClr val="3F3F3F"/>
      </a:hlink>
      <a:folHlink>
        <a:srgbClr val="3F3F3F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839</Words>
  <Application>Microsoft Macintosh PowerPoint</Application>
  <PresentationFormat>와이드스크린</PresentationFormat>
  <Paragraphs>158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</vt:lpstr>
      <vt:lpstr>나눔스퀘어 Bold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Microsoft Office User</cp:lastModifiedBy>
  <cp:revision>26</cp:revision>
  <dcterms:created xsi:type="dcterms:W3CDTF">2020-07-20T00:13:37Z</dcterms:created>
  <dcterms:modified xsi:type="dcterms:W3CDTF">2022-09-04T14:57:29Z</dcterms:modified>
</cp:coreProperties>
</file>